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handoutMasterIdLst>
    <p:handoutMasterId r:id="rId29"/>
  </p:handoutMasterIdLst>
  <p:sldIdLst>
    <p:sldId id="291" r:id="rId2"/>
    <p:sldId id="491" r:id="rId3"/>
    <p:sldId id="490" r:id="rId4"/>
    <p:sldId id="489" r:id="rId5"/>
    <p:sldId id="382" r:id="rId6"/>
    <p:sldId id="383" r:id="rId7"/>
    <p:sldId id="405" r:id="rId8"/>
    <p:sldId id="385" r:id="rId9"/>
    <p:sldId id="483" r:id="rId10"/>
    <p:sldId id="467" r:id="rId11"/>
    <p:sldId id="464" r:id="rId12"/>
    <p:sldId id="473" r:id="rId13"/>
    <p:sldId id="474" r:id="rId14"/>
    <p:sldId id="475" r:id="rId15"/>
    <p:sldId id="470" r:id="rId16"/>
    <p:sldId id="469" r:id="rId17"/>
    <p:sldId id="468" r:id="rId18"/>
    <p:sldId id="391" r:id="rId19"/>
    <p:sldId id="484" r:id="rId20"/>
    <p:sldId id="492" r:id="rId21"/>
    <p:sldId id="496" r:id="rId22"/>
    <p:sldId id="495" r:id="rId23"/>
    <p:sldId id="497" r:id="rId24"/>
    <p:sldId id="498" r:id="rId25"/>
    <p:sldId id="499" r:id="rId26"/>
    <p:sldId id="493" r:id="rId27"/>
  </p:sldIdLst>
  <p:sldSz cx="12192000" cy="6858000"/>
  <p:notesSz cx="7099300"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17B"/>
    <a:srgbClr val="F2B72D"/>
    <a:srgbClr val="FDBF30"/>
    <a:srgbClr val="E07379"/>
    <a:srgbClr val="CB696F"/>
    <a:srgbClr val="FFB0D2"/>
    <a:srgbClr val="FDE33A"/>
    <a:srgbClr val="AF3627"/>
    <a:srgbClr val="FF968C"/>
    <a:srgbClr val="FF7C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40" autoAdjust="0"/>
    <p:restoredTop sz="94660"/>
  </p:normalViewPr>
  <p:slideViewPr>
    <p:cSldViewPr snapToGrid="0">
      <p:cViewPr varScale="1">
        <p:scale>
          <a:sx n="78" d="100"/>
          <a:sy n="78" d="100"/>
        </p:scale>
        <p:origin x="-96" y="-384"/>
      </p:cViewPr>
      <p:guideLst>
        <p:guide orient="horz" pos="2080"/>
        <p:guide pos="3840"/>
      </p:guideLst>
    </p:cSldViewPr>
  </p:slideViewPr>
  <p:notesTextViewPr>
    <p:cViewPr>
      <p:scale>
        <a:sx n="1" d="1"/>
        <a:sy n="1" d="1"/>
      </p:scale>
      <p:origin x="0" y="0"/>
    </p:cViewPr>
  </p:notesTextViewPr>
  <p:sorterViewPr>
    <p:cViewPr>
      <p:scale>
        <a:sx n="214" d="100"/>
        <a:sy n="214" d="100"/>
      </p:scale>
      <p:origin x="0" y="6438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CA"/>
          </a:p>
        </p:txBody>
      </p:sp>
      <p:sp>
        <p:nvSpPr>
          <p:cNvPr id="3" name="Marcador de fecha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03D4EF4D-4F1E-B14D-82DD-A4E75E092F62}" type="datetimeFigureOut">
              <a:rPr lang="es-ES" smtClean="0"/>
              <a:t>26/2/25</a:t>
            </a:fld>
            <a:endParaRPr lang="en-CA"/>
          </a:p>
        </p:txBody>
      </p:sp>
      <p:sp>
        <p:nvSpPr>
          <p:cNvPr id="4" name="Marcador de pie de página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CA"/>
          </a:p>
        </p:txBody>
      </p:sp>
      <p:sp>
        <p:nvSpPr>
          <p:cNvPr id="5" name="Marcador de número de diapositiva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71FAFCEA-C8F6-5141-B3BA-567F712FB45C}" type="slidenum">
              <a:rPr lang="en-CA" smtClean="0"/>
              <a:t>‹#›</a:t>
            </a:fld>
            <a:endParaRPr lang="en-CA"/>
          </a:p>
        </p:txBody>
      </p:sp>
    </p:spTree>
    <p:extLst>
      <p:ext uri="{BB962C8B-B14F-4D97-AF65-F5344CB8AC3E}">
        <p14:creationId xmlns:p14="http://schemas.microsoft.com/office/powerpoint/2010/main" val="3819038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E3BC356E-6AA8-4D63-835B-D5F391BAB873}" type="datetimeFigureOut">
              <a:rPr lang="zh-CN" altLang="en-US" smtClean="0"/>
              <a:t>2025/2/26</a:t>
            </a:fld>
            <a:endParaRPr lang="zh-CN" altLang="en-US"/>
          </a:p>
        </p:txBody>
      </p:sp>
      <p:sp>
        <p:nvSpPr>
          <p:cNvPr id="4" name="幻灯片图像占位符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EE2905C2-F71D-4642-B495-A64EBC69EC9F}" type="slidenum">
              <a:rPr lang="zh-CN" altLang="en-US" smtClean="0"/>
              <a:t>‹#›</a:t>
            </a:fld>
            <a:endParaRPr lang="zh-CN" altLang="en-US"/>
          </a:p>
        </p:txBody>
      </p:sp>
    </p:spTree>
    <p:extLst>
      <p:ext uri="{BB962C8B-B14F-4D97-AF65-F5344CB8AC3E}">
        <p14:creationId xmlns:p14="http://schemas.microsoft.com/office/powerpoint/2010/main" val="2470373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Marke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lgn="ctr">
              <a:defRPr baseline="0">
                <a:solidFill>
                  <a:schemeClr val="tx1"/>
                </a:solidFill>
              </a:defRPr>
            </a:lvl1pPr>
          </a:lstStyle>
          <a:p>
            <a:r>
              <a:rPr lang="en-US" dirty="0"/>
              <a:t>CLICK TO EDIT TITLE</a:t>
            </a:r>
            <a:endParaRPr lang="en-ZA"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solidFill>
              </a:defRPr>
            </a:lvl1pPr>
          </a:lstStyle>
          <a:p>
            <a:r>
              <a:rPr lang="en-ZA" dirty="0"/>
              <a:t>Pitch deck title</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solidFill>
              </a:defRPr>
            </a:lvl1pPr>
          </a:lstStyle>
          <a:p>
            <a:fld id="{19B51A1E-902D-48AF-9020-955120F399B6}" type="slidenum">
              <a:rPr lang="en-ZA" smtClean="0"/>
              <a:pPr/>
              <a:t>‹#›</a:t>
            </a:fld>
            <a:endParaRPr lang="en-ZA" dirty="0"/>
          </a:p>
        </p:txBody>
      </p:sp>
      <p:sp>
        <p:nvSpPr>
          <p:cNvPr id="16" name="Text Placeholder 3">
            <a:extLst>
              <a:ext uri="{FF2B5EF4-FFF2-40B4-BE49-F238E27FC236}">
                <a16:creationId xmlns:a16="http://schemas.microsoft.com/office/drawing/2014/main" id="{3A5BA28D-2313-499F-93AB-7C86B0305709}"/>
              </a:ext>
            </a:extLst>
          </p:cNvPr>
          <p:cNvSpPr>
            <a:spLocks noGrp="1"/>
          </p:cNvSpPr>
          <p:nvPr>
            <p:ph type="body" sz="quarter" idx="30" hasCustomPrompt="1"/>
          </p:nvPr>
        </p:nvSpPr>
        <p:spPr>
          <a:xfrm>
            <a:off x="1671601" y="2149157"/>
            <a:ext cx="2743200" cy="2999232"/>
          </a:xfrm>
          <a:prstGeom prst="rect">
            <a:avLst/>
          </a:prstGeom>
          <a:solidFill>
            <a:schemeClr val="accent1"/>
          </a:solidFill>
          <a:ln w="22225">
            <a:solidFill>
              <a:schemeClr val="tx1"/>
            </a:solidFill>
          </a:ln>
        </p:spPr>
        <p:txBody>
          <a:bodyPr tIns="621792" anchor="t" anchorCtr="0">
            <a:normAutofit/>
          </a:bodyPr>
          <a:lstStyle>
            <a:lvl1pPr marL="0" indent="0" algn="ctr">
              <a:spcBef>
                <a:spcPts val="0"/>
              </a:spcBef>
              <a:spcAft>
                <a:spcPts val="0"/>
              </a:spcAft>
              <a:buNone/>
              <a:defRPr sz="3800" b="1">
                <a:solidFill>
                  <a:schemeClr val="tx1"/>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1</a:t>
            </a:r>
            <a:endParaRPr lang="en-ZA" dirty="0"/>
          </a:p>
        </p:txBody>
      </p:sp>
      <p:sp>
        <p:nvSpPr>
          <p:cNvPr id="17" name="Text Placeholder 9">
            <a:extLst>
              <a:ext uri="{FF2B5EF4-FFF2-40B4-BE49-F238E27FC236}">
                <a16:creationId xmlns:a16="http://schemas.microsoft.com/office/drawing/2014/main" id="{4E9F4FE1-F54C-4B3C-9CED-6C3058B00352}"/>
              </a:ext>
            </a:extLst>
          </p:cNvPr>
          <p:cNvSpPr>
            <a:spLocks noGrp="1"/>
          </p:cNvSpPr>
          <p:nvPr>
            <p:ph type="body" sz="quarter" idx="31" hasCustomPrompt="1"/>
          </p:nvPr>
        </p:nvSpPr>
        <p:spPr>
          <a:xfrm>
            <a:off x="4724400" y="2149157"/>
            <a:ext cx="2743200" cy="2999232"/>
          </a:xfrm>
          <a:prstGeom prst="rect">
            <a:avLst/>
          </a:prstGeom>
          <a:solidFill>
            <a:schemeClr val="accent3"/>
          </a:solidFill>
          <a:ln w="22225">
            <a:solidFill>
              <a:schemeClr val="tx1"/>
            </a:solidFill>
          </a:ln>
        </p:spPr>
        <p:txBody>
          <a:bodyPr vert="horz" lIns="0" tIns="621792" rIns="0" bIns="0" rtlCol="0" anchor="t" anchorCtr="0">
            <a:noAutofit/>
          </a:bodyPr>
          <a:lstStyle>
            <a:lvl1pPr marL="0" indent="0" algn="ctr">
              <a:spcBef>
                <a:spcPts val="0"/>
              </a:spcBef>
              <a:spcAft>
                <a:spcPts val="0"/>
              </a:spcAft>
              <a:buNone/>
              <a:defRPr lang="en-ZA" sz="3800" b="1" dirty="0">
                <a:solidFill>
                  <a:schemeClr val="tx1"/>
                </a:solidFill>
                <a:latin typeface="+mj-lt"/>
              </a:defRPr>
            </a:lvl1pPr>
          </a:lstStyle>
          <a:p>
            <a:pPr marL="266700" lvl="0" indent="-266700" algn="ctr"/>
            <a:r>
              <a:rPr lang="en-US" dirty="0"/>
              <a:t>2</a:t>
            </a:r>
            <a:endParaRPr lang="en-ZA" dirty="0"/>
          </a:p>
        </p:txBody>
      </p:sp>
      <p:sp>
        <p:nvSpPr>
          <p:cNvPr id="18" name="Text Placeholder 9">
            <a:extLst>
              <a:ext uri="{FF2B5EF4-FFF2-40B4-BE49-F238E27FC236}">
                <a16:creationId xmlns:a16="http://schemas.microsoft.com/office/drawing/2014/main" id="{26328AB3-6C8E-4BB6-9C01-852150BDFE17}"/>
              </a:ext>
            </a:extLst>
          </p:cNvPr>
          <p:cNvSpPr>
            <a:spLocks noGrp="1"/>
          </p:cNvSpPr>
          <p:nvPr>
            <p:ph type="body" sz="quarter" idx="33" hasCustomPrompt="1"/>
          </p:nvPr>
        </p:nvSpPr>
        <p:spPr>
          <a:xfrm>
            <a:off x="7769944" y="2149157"/>
            <a:ext cx="2743201" cy="2997072"/>
          </a:xfrm>
          <a:prstGeom prst="rect">
            <a:avLst/>
          </a:prstGeom>
          <a:solidFill>
            <a:schemeClr val="accent4"/>
          </a:solidFill>
          <a:ln w="22225">
            <a:solidFill>
              <a:schemeClr val="tx1"/>
            </a:solidFill>
          </a:ln>
        </p:spPr>
        <p:txBody>
          <a:bodyPr vert="horz" lIns="0" tIns="621792" rIns="0" bIns="0" rtlCol="0" anchor="t" anchorCtr="0">
            <a:noAutofit/>
          </a:bodyPr>
          <a:lstStyle>
            <a:lvl1pPr marL="0" indent="0" algn="ctr">
              <a:spcBef>
                <a:spcPts val="0"/>
              </a:spcBef>
              <a:spcAft>
                <a:spcPts val="0"/>
              </a:spcAft>
              <a:buNone/>
              <a:defRPr lang="en-ZA" sz="3800" b="1" dirty="0">
                <a:solidFill>
                  <a:schemeClr val="tx1"/>
                </a:solidFill>
                <a:latin typeface="+mj-lt"/>
              </a:defRPr>
            </a:lvl1pPr>
          </a:lstStyle>
          <a:p>
            <a:pPr marL="266700" lvl="0" indent="-266700" algn="ctr"/>
            <a:r>
              <a:rPr lang="en-US" dirty="0"/>
              <a:t>3</a:t>
            </a:r>
            <a:endParaRPr lang="en-ZA" dirty="0"/>
          </a:p>
        </p:txBody>
      </p:sp>
      <p:sp>
        <p:nvSpPr>
          <p:cNvPr id="20" name="Text Placeholder 5">
            <a:extLst>
              <a:ext uri="{FF2B5EF4-FFF2-40B4-BE49-F238E27FC236}">
                <a16:creationId xmlns:a16="http://schemas.microsoft.com/office/drawing/2014/main" id="{7488A707-03CD-495D-B761-9F9DAE92C6CA}"/>
              </a:ext>
            </a:extLst>
          </p:cNvPr>
          <p:cNvSpPr>
            <a:spLocks noGrp="1"/>
          </p:cNvSpPr>
          <p:nvPr>
            <p:ph type="body" sz="quarter" idx="12" hasCustomPrompt="1"/>
          </p:nvPr>
        </p:nvSpPr>
        <p:spPr>
          <a:xfrm>
            <a:off x="4964560" y="4279392"/>
            <a:ext cx="2286000" cy="640080"/>
          </a:xfrm>
        </p:spPr>
        <p:txBody>
          <a:bodyPr>
            <a:normAutofit/>
          </a:bodyPr>
          <a:lstStyle>
            <a:lvl1pPr marL="0" indent="0" algn="ctr">
              <a:lnSpc>
                <a:spcPts val="2000"/>
              </a:lnSpc>
              <a:spcBef>
                <a:spcPts val="0"/>
              </a:spcBef>
              <a:buFont typeface="Arial" panose="020B0604020202020204" pitchFamily="34" charset="0"/>
              <a:buNone/>
              <a:defRPr sz="1400">
                <a:solidFill>
                  <a:schemeClr val="tx1"/>
                </a:solidFill>
              </a:defRPr>
            </a:lvl1pPr>
          </a:lstStyle>
          <a:p>
            <a:pPr lvl="0"/>
            <a:r>
              <a:rPr lang="en-US" dirty="0"/>
              <a:t>Section Description</a:t>
            </a:r>
          </a:p>
        </p:txBody>
      </p:sp>
      <p:sp>
        <p:nvSpPr>
          <p:cNvPr id="21" name="Text Placeholder 9">
            <a:extLst>
              <a:ext uri="{FF2B5EF4-FFF2-40B4-BE49-F238E27FC236}">
                <a16:creationId xmlns:a16="http://schemas.microsoft.com/office/drawing/2014/main" id="{99A33CFC-3C95-43CD-92E8-05A5E6D98559}"/>
              </a:ext>
            </a:extLst>
          </p:cNvPr>
          <p:cNvSpPr>
            <a:spLocks noGrp="1"/>
          </p:cNvSpPr>
          <p:nvPr>
            <p:ph type="body" sz="quarter" idx="13" hasCustomPrompt="1"/>
          </p:nvPr>
        </p:nvSpPr>
        <p:spPr>
          <a:xfrm>
            <a:off x="8012800" y="4279392"/>
            <a:ext cx="2286000" cy="640080"/>
          </a:xfrm>
        </p:spPr>
        <p:txBody>
          <a:bodyPr>
            <a:normAutofit/>
          </a:bodyPr>
          <a:lstStyle>
            <a:lvl1pPr marL="0" indent="0" algn="ctr">
              <a:lnSpc>
                <a:spcPts val="2000"/>
              </a:lnSpc>
              <a:spcBef>
                <a:spcPts val="0"/>
              </a:spcBef>
              <a:buFont typeface="Arial" panose="020B0604020202020204" pitchFamily="34" charset="0"/>
              <a:buNone/>
              <a:defRPr sz="1400">
                <a:solidFill>
                  <a:schemeClr val="tx1"/>
                </a:solidFill>
              </a:defRPr>
            </a:lvl1pPr>
          </a:lstStyle>
          <a:p>
            <a:pPr lvl="0"/>
            <a:r>
              <a:rPr lang="en-US" dirty="0"/>
              <a:t>Section Description</a:t>
            </a:r>
          </a:p>
        </p:txBody>
      </p:sp>
      <p:sp>
        <p:nvSpPr>
          <p:cNvPr id="4" name="Text Placeholder 3">
            <a:extLst>
              <a:ext uri="{FF2B5EF4-FFF2-40B4-BE49-F238E27FC236}">
                <a16:creationId xmlns:a16="http://schemas.microsoft.com/office/drawing/2014/main" id="{B0481AD7-A873-4BA1-A500-D8FF0F229879}"/>
              </a:ext>
            </a:extLst>
          </p:cNvPr>
          <p:cNvSpPr>
            <a:spLocks noGrp="1"/>
          </p:cNvSpPr>
          <p:nvPr>
            <p:ph type="body" sz="quarter" idx="34" hasCustomPrompt="1"/>
          </p:nvPr>
        </p:nvSpPr>
        <p:spPr>
          <a:xfrm>
            <a:off x="1903095" y="3511296"/>
            <a:ext cx="2286000" cy="731520"/>
          </a:xfrm>
        </p:spPr>
        <p:txBody>
          <a:bodyPr>
            <a:noAutofit/>
          </a:bodyPr>
          <a:lstStyle>
            <a:lvl1pPr marL="0" indent="0" algn="ctr">
              <a:lnSpc>
                <a:spcPct val="100000"/>
              </a:lnSpc>
              <a:spcBef>
                <a:spcPts val="0"/>
              </a:spcBef>
              <a:buNone/>
              <a:defRPr sz="1800" b="0">
                <a:solidFill>
                  <a:schemeClr val="tx1"/>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SECTION HEADER</a:t>
            </a:r>
          </a:p>
        </p:txBody>
      </p:sp>
      <p:sp>
        <p:nvSpPr>
          <p:cNvPr id="9" name="Text Placeholder 8">
            <a:extLst>
              <a:ext uri="{FF2B5EF4-FFF2-40B4-BE49-F238E27FC236}">
                <a16:creationId xmlns:a16="http://schemas.microsoft.com/office/drawing/2014/main" id="{3BAE6588-4D08-448D-B294-A47E7AAC339B}"/>
              </a:ext>
            </a:extLst>
          </p:cNvPr>
          <p:cNvSpPr>
            <a:spLocks noGrp="1"/>
          </p:cNvSpPr>
          <p:nvPr>
            <p:ph type="body" sz="quarter" idx="35" hasCustomPrompt="1"/>
          </p:nvPr>
        </p:nvSpPr>
        <p:spPr>
          <a:xfrm>
            <a:off x="1901952" y="4279392"/>
            <a:ext cx="2286000" cy="640080"/>
          </a:xfrm>
        </p:spPr>
        <p:txBody>
          <a:bodyPr>
            <a:noAutofit/>
          </a:bodyPr>
          <a:lstStyle>
            <a:lvl1pPr marL="0" indent="0" algn="ctr">
              <a:lnSpc>
                <a:spcPts val="2000"/>
              </a:lnSpc>
              <a:spcBef>
                <a:spcPts val="0"/>
              </a:spcBef>
              <a:buNone/>
              <a:defRPr sz="140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Section Description</a:t>
            </a:r>
          </a:p>
        </p:txBody>
      </p:sp>
      <p:sp>
        <p:nvSpPr>
          <p:cNvPr id="22" name="Text Placeholder 3">
            <a:extLst>
              <a:ext uri="{FF2B5EF4-FFF2-40B4-BE49-F238E27FC236}">
                <a16:creationId xmlns:a16="http://schemas.microsoft.com/office/drawing/2014/main" id="{AE52A1FB-F89B-45C5-92FC-A6D588F53C5D}"/>
              </a:ext>
            </a:extLst>
          </p:cNvPr>
          <p:cNvSpPr>
            <a:spLocks noGrp="1"/>
          </p:cNvSpPr>
          <p:nvPr>
            <p:ph type="body" sz="quarter" idx="36" hasCustomPrompt="1"/>
          </p:nvPr>
        </p:nvSpPr>
        <p:spPr>
          <a:xfrm>
            <a:off x="4964559" y="3511296"/>
            <a:ext cx="2286000" cy="731520"/>
          </a:xfrm>
        </p:spPr>
        <p:txBody>
          <a:bodyPr>
            <a:noAutofit/>
          </a:bodyPr>
          <a:lstStyle>
            <a:lvl1pPr marL="0" indent="0" algn="ctr">
              <a:lnSpc>
                <a:spcPct val="100000"/>
              </a:lnSpc>
              <a:spcBef>
                <a:spcPts val="0"/>
              </a:spcBef>
              <a:buNone/>
              <a:defRPr sz="1800" b="0">
                <a:solidFill>
                  <a:schemeClr val="tx1"/>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SECTION HEADER</a:t>
            </a:r>
          </a:p>
        </p:txBody>
      </p:sp>
      <p:sp>
        <p:nvSpPr>
          <p:cNvPr id="23" name="Text Placeholder 3">
            <a:extLst>
              <a:ext uri="{FF2B5EF4-FFF2-40B4-BE49-F238E27FC236}">
                <a16:creationId xmlns:a16="http://schemas.microsoft.com/office/drawing/2014/main" id="{46C18666-B781-4A20-AAFB-33160088C3E1}"/>
              </a:ext>
            </a:extLst>
          </p:cNvPr>
          <p:cNvSpPr>
            <a:spLocks noGrp="1"/>
          </p:cNvSpPr>
          <p:nvPr>
            <p:ph type="body" sz="quarter" idx="37" hasCustomPrompt="1"/>
          </p:nvPr>
        </p:nvSpPr>
        <p:spPr>
          <a:xfrm>
            <a:off x="8012799" y="3511296"/>
            <a:ext cx="2286000" cy="731520"/>
          </a:xfrm>
        </p:spPr>
        <p:txBody>
          <a:bodyPr>
            <a:noAutofit/>
          </a:bodyPr>
          <a:lstStyle>
            <a:lvl1pPr marL="0" indent="0" algn="ctr">
              <a:lnSpc>
                <a:spcPct val="100000"/>
              </a:lnSpc>
              <a:spcBef>
                <a:spcPts val="0"/>
              </a:spcBef>
              <a:buNone/>
              <a:defRPr sz="1800" b="0">
                <a:solidFill>
                  <a:schemeClr val="tx1"/>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SECTION HEADER</a:t>
            </a:r>
          </a:p>
        </p:txBody>
      </p:sp>
      <p:sp>
        <p:nvSpPr>
          <p:cNvPr id="19" name="Date Placeholder 2">
            <a:extLst>
              <a:ext uri="{FF2B5EF4-FFF2-40B4-BE49-F238E27FC236}">
                <a16:creationId xmlns:a16="http://schemas.microsoft.com/office/drawing/2014/main" id="{4EA7F64A-11F6-4F87-BCF2-6C289703AEE8}"/>
              </a:ext>
            </a:extLst>
          </p:cNvPr>
          <p:cNvSpPr>
            <a:spLocks noGrp="1"/>
          </p:cNvSpPr>
          <p:nvPr>
            <p:ph type="dt" sz="half" idx="38"/>
          </p:nvPr>
        </p:nvSpPr>
        <p:spPr>
          <a:xfrm>
            <a:off x="838200" y="6356350"/>
            <a:ext cx="2743200" cy="365125"/>
          </a:xfrm>
        </p:spPr>
        <p:txBody>
          <a:bodyPr/>
          <a:lstStyle>
            <a:lvl1pPr>
              <a:defRPr>
                <a:solidFill>
                  <a:schemeClr val="tx1"/>
                </a:solidFill>
              </a:defRPr>
            </a:lvl1pPr>
          </a:lstStyle>
          <a:p>
            <a:r>
              <a:rPr lang="en-US" dirty="0"/>
              <a:t>7/1/20XX</a:t>
            </a:r>
          </a:p>
        </p:txBody>
      </p:sp>
    </p:spTree>
    <p:extLst>
      <p:ext uri="{BB962C8B-B14F-4D97-AF65-F5344CB8AC3E}">
        <p14:creationId xmlns:p14="http://schemas.microsoft.com/office/powerpoint/2010/main" val="2430846091"/>
      </p:ext>
    </p:extLst>
  </p:cSld>
  <p:clrMapOvr>
    <a:masterClrMapping/>
  </p:clrMapOvr>
  <p:extLst>
    <p:ext uri="{DCECCB84-F9BA-43D5-87BE-67443E8EF086}">
      <p15:sldGuideLst xmlns:p15="http://schemas.microsoft.com/office/powerpoint/2012/main">
        <p15:guide id="1" orient="horz" pos="34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0A7D7A8-885F-4974-ADE5-874C93C1E5D8}" type="datetimeFigureOut">
              <a:rPr lang="zh-CN" altLang="en-US" smtClean="0"/>
              <a:t>2025/2/26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43EDB9-0A74-4B82-9CE4-84C7E30CA9B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7D7A8-885F-4974-ADE5-874C93C1E5D8}" type="datetimeFigureOut">
              <a:rPr lang="zh-CN" altLang="en-US" smtClean="0"/>
              <a:t>2025/2/26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3EDB9-0A74-4B82-9CE4-84C7E30CA9B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package" Target="../embeddings/Hoja_de_c_lculo_habilitada_para_macros_de_Microsoft_Excel1.xlsm"/><Relationship Id="rId2" Type="http://schemas.openxmlformats.org/officeDocument/2006/relationships/image" Target="../media/image28.emf"/><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descr="sd_ed_blk.png"/>
          <p:cNvPicPr>
            <a:picLocks noChangeAspect="1"/>
          </p:cNvPicPr>
          <p:nvPr/>
        </p:nvPicPr>
        <p:blipFill>
          <a:blip r:embed="rId2" cstate="email">
            <a:extLst>
              <a:ext uri="{28A0092B-C50C-407E-A947-70E740481C1C}">
                <a14:useLocalDpi xmlns:a14="http://schemas.microsoft.com/office/drawing/2010/main"/>
              </a:ext>
            </a:extLst>
          </a:blip>
          <a:srcRect l="18002" t="18415" r="26711" b="26817"/>
          <a:stretch/>
        </p:blipFill>
        <p:spPr>
          <a:xfrm>
            <a:off x="3471666" y="2568399"/>
            <a:ext cx="2357232" cy="1650999"/>
          </a:xfrm>
          <a:prstGeom prst="rect">
            <a:avLst/>
          </a:prstGeom>
        </p:spPr>
      </p:pic>
      <p:sp>
        <p:nvSpPr>
          <p:cNvPr id="8" name="文本框 22"/>
          <p:cNvSpPr txBox="1"/>
          <p:nvPr/>
        </p:nvSpPr>
        <p:spPr>
          <a:xfrm>
            <a:off x="5958477" y="460865"/>
            <a:ext cx="4786183" cy="1523494"/>
          </a:xfrm>
          <a:prstGeom prst="rect">
            <a:avLst/>
          </a:prstGeom>
          <a:noFill/>
        </p:spPr>
        <p:txBody>
          <a:bodyPr wrap="square" rtlCol="0">
            <a:spAutoFit/>
          </a:bodyPr>
          <a:lstStyle/>
          <a:p>
            <a:r>
              <a:rPr kumimoji="1" lang="en-US" altLang="zh-CN" sz="3100" b="1" dirty="0">
                <a:solidFill>
                  <a:srgbClr val="70AD47"/>
                </a:solidFill>
                <a:latin typeface="Bahnschrift" panose="020B0502040204020203" pitchFamily="34" charset="0"/>
                <a:ea typeface="微软雅黑" panose="020B0503020204020204" charset="-122"/>
                <a:cs typeface="Calibri" panose="020F0502020204030204"/>
              </a:rPr>
              <a:t>University of Edinburgh</a:t>
            </a:r>
          </a:p>
          <a:p>
            <a:r>
              <a:rPr kumimoji="1" lang="en-US" altLang="zh-CN" sz="3100" dirty="0">
                <a:solidFill>
                  <a:srgbClr val="70AD47"/>
                </a:solidFill>
                <a:latin typeface="Bahnschrift" panose="020B0502040204020203" pitchFamily="34" charset="0"/>
                <a:ea typeface="微软雅黑" panose="020B0503020204020204" charset="-122"/>
                <a:cs typeface="Calibri" panose="020F0502020204030204"/>
              </a:rPr>
              <a:t>United Kingdom</a:t>
            </a:r>
          </a:p>
          <a:p>
            <a:r>
              <a:rPr kumimoji="1" lang="en-US" altLang="zh-CN" sz="3100" b="1" dirty="0">
                <a:solidFill>
                  <a:srgbClr val="70AD47"/>
                </a:solidFill>
                <a:latin typeface="Bahnschrift" panose="020B0502040204020203" pitchFamily="34" charset="0"/>
                <a:ea typeface="微软雅黑" panose="020B0503020204020204" charset="-122"/>
                <a:cs typeface="Calibri" panose="020F0502020204030204"/>
              </a:rPr>
              <a:t>2013-2016</a:t>
            </a:r>
          </a:p>
        </p:txBody>
      </p:sp>
      <p:sp>
        <p:nvSpPr>
          <p:cNvPr id="3" name="Slide Number Placeholder 2">
            <a:extLst>
              <a:ext uri="{FF2B5EF4-FFF2-40B4-BE49-F238E27FC236}">
                <a16:creationId xmlns:a16="http://schemas.microsoft.com/office/drawing/2014/main" id="{15C48327-ABC6-850F-A453-9EF83DCE5159}"/>
              </a:ext>
            </a:extLst>
          </p:cNvPr>
          <p:cNvSpPr>
            <a:spLocks noGrp="1"/>
          </p:cNvSpPr>
          <p:nvPr>
            <p:ph type="sldNum" sz="quarter" idx="12"/>
          </p:nvPr>
        </p:nvSpPr>
        <p:spPr>
          <a:xfrm>
            <a:off x="9356852" y="6273657"/>
            <a:ext cx="2670048" cy="365125"/>
          </a:xfrm>
        </p:spPr>
        <p:txBody>
          <a:bodyPr/>
          <a:lstStyle/>
          <a:p>
            <a:fld id="{B5CEABB6-07DC-46E8-9B57-56EC44A396E5}" type="slidenum">
              <a:rPr lang="en-US" sz="2100" b="1" smtClean="0"/>
              <a:pPr/>
              <a:t>1</a:t>
            </a:fld>
            <a:endParaRPr lang="en-US" sz="2100" b="1" dirty="0"/>
          </a:p>
        </p:txBody>
      </p:sp>
      <p:pic>
        <p:nvPicPr>
          <p:cNvPr id="10" name="Picture 9">
            <a:extLst>
              <a:ext uri="{FF2B5EF4-FFF2-40B4-BE49-F238E27FC236}">
                <a16:creationId xmlns:a16="http://schemas.microsoft.com/office/drawing/2014/main" id="{F55245AF-B60B-C760-A5BF-A169F1D2CA84}"/>
              </a:ext>
            </a:extLst>
          </p:cNvPr>
          <p:cNvPicPr>
            <a:picLocks noChangeAspect="1"/>
          </p:cNvPicPr>
          <p:nvPr/>
        </p:nvPicPr>
        <p:blipFill>
          <a:blip r:embed="rId3"/>
          <a:stretch>
            <a:fillRect/>
          </a:stretch>
        </p:blipFill>
        <p:spPr>
          <a:xfrm>
            <a:off x="3714749" y="389468"/>
            <a:ext cx="1782146" cy="1793284"/>
          </a:xfrm>
          <a:prstGeom prst="rect">
            <a:avLst/>
          </a:prstGeom>
        </p:spPr>
      </p:pic>
      <p:pic>
        <p:nvPicPr>
          <p:cNvPr id="22" name="Picture 21">
            <a:extLst>
              <a:ext uri="{FF2B5EF4-FFF2-40B4-BE49-F238E27FC236}">
                <a16:creationId xmlns:a16="http://schemas.microsoft.com/office/drawing/2014/main" id="{7442B5FD-3251-46C0-BFE1-42F006553941}"/>
              </a:ext>
            </a:extLst>
          </p:cNvPr>
          <p:cNvPicPr>
            <a:picLocks noChangeAspect="1"/>
          </p:cNvPicPr>
          <p:nvPr/>
        </p:nvPicPr>
        <p:blipFill>
          <a:blip r:embed="rId4"/>
          <a:stretch>
            <a:fillRect/>
          </a:stretch>
        </p:blipFill>
        <p:spPr>
          <a:xfrm>
            <a:off x="3871385" y="4776427"/>
            <a:ext cx="1504907" cy="1690080"/>
          </a:xfrm>
          <a:prstGeom prst="rect">
            <a:avLst/>
          </a:prstGeom>
        </p:spPr>
      </p:pic>
      <p:sp>
        <p:nvSpPr>
          <p:cNvPr id="28" name="文本框 22">
            <a:extLst>
              <a:ext uri="{FF2B5EF4-FFF2-40B4-BE49-F238E27FC236}">
                <a16:creationId xmlns:a16="http://schemas.microsoft.com/office/drawing/2014/main" id="{CF2C7D6B-63C6-0095-564E-AED566DA5FCA}"/>
              </a:ext>
            </a:extLst>
          </p:cNvPr>
          <p:cNvSpPr txBox="1"/>
          <p:nvPr/>
        </p:nvSpPr>
        <p:spPr>
          <a:xfrm>
            <a:off x="280711" y="675217"/>
            <a:ext cx="3170657" cy="1384995"/>
          </a:xfrm>
          <a:prstGeom prst="rect">
            <a:avLst/>
          </a:prstGeom>
          <a:noFill/>
        </p:spPr>
        <p:txBody>
          <a:bodyPr wrap="square" rtlCol="0">
            <a:spAutoFit/>
          </a:bodyPr>
          <a:lstStyle/>
          <a:p>
            <a:r>
              <a:rPr kumimoji="1" lang="en-US" altLang="zh-CN" sz="2800" b="1" dirty="0">
                <a:solidFill>
                  <a:srgbClr val="70AD47"/>
                </a:solidFill>
                <a:latin typeface="Bahnschrift" panose="020F0502020204030204" pitchFamily="34" charset="0"/>
                <a:ea typeface="微软雅黑" panose="020B0503020204020204" charset="-122"/>
                <a:cs typeface="Calibri" panose="020F0502020204030204"/>
              </a:rPr>
              <a:t>TEACHING AND PROFESSIONAL PORTFOLIO</a:t>
            </a:r>
          </a:p>
        </p:txBody>
      </p:sp>
      <p:sp>
        <p:nvSpPr>
          <p:cNvPr id="30" name="文本框 22">
            <a:extLst>
              <a:ext uri="{FF2B5EF4-FFF2-40B4-BE49-F238E27FC236}">
                <a16:creationId xmlns:a16="http://schemas.microsoft.com/office/drawing/2014/main" id="{4225F5D6-8237-C6D9-1A2A-20E3AA9D6D8C}"/>
              </a:ext>
            </a:extLst>
          </p:cNvPr>
          <p:cNvSpPr txBox="1"/>
          <p:nvPr/>
        </p:nvSpPr>
        <p:spPr>
          <a:xfrm>
            <a:off x="126161" y="3170760"/>
            <a:ext cx="3434038" cy="446276"/>
          </a:xfrm>
          <a:prstGeom prst="rect">
            <a:avLst/>
          </a:prstGeom>
          <a:noFill/>
        </p:spPr>
        <p:txBody>
          <a:bodyPr wrap="square" rtlCol="0">
            <a:spAutoFit/>
          </a:bodyPr>
          <a:lstStyle/>
          <a:p>
            <a:r>
              <a:rPr kumimoji="1" lang="en-US" altLang="zh-CN" sz="2300" b="1" dirty="0">
                <a:solidFill>
                  <a:srgbClr val="70AD47"/>
                </a:solidFill>
                <a:latin typeface="Calibri" panose="020F0502020204030204"/>
                <a:ea typeface="微软雅黑" panose="020B0503020204020204" charset="-122"/>
                <a:cs typeface="Calibri" panose="020F0502020204030204"/>
              </a:rPr>
              <a:t>Dr. Ernesto Valero Thomas</a:t>
            </a:r>
          </a:p>
        </p:txBody>
      </p:sp>
      <p:sp>
        <p:nvSpPr>
          <p:cNvPr id="14" name="文本框 22">
            <a:extLst>
              <a:ext uri="{FF2B5EF4-FFF2-40B4-BE49-F238E27FC236}">
                <a16:creationId xmlns:a16="http://schemas.microsoft.com/office/drawing/2014/main" id="{2A5503FB-2D38-9426-C584-8BFDBEC9EDD8}"/>
              </a:ext>
            </a:extLst>
          </p:cNvPr>
          <p:cNvSpPr txBox="1"/>
          <p:nvPr/>
        </p:nvSpPr>
        <p:spPr>
          <a:xfrm>
            <a:off x="5958477" y="2720507"/>
            <a:ext cx="5924083" cy="152349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3100" b="1" dirty="0">
                <a:solidFill>
                  <a:srgbClr val="70AD47"/>
                </a:solidFill>
                <a:latin typeface="Bahnschrift" panose="020B0502040204020203" pitchFamily="34" charset="0"/>
                <a:ea typeface="微软雅黑" panose="020B0503020204020204" charset="-122"/>
                <a:cs typeface="Calibri" panose="020F0502020204030204"/>
              </a:rPr>
              <a:t>Shanghai Institute of Visual Arts</a:t>
            </a:r>
          </a:p>
          <a:p>
            <a:r>
              <a:rPr kumimoji="1" lang="en-US" altLang="zh-CN" sz="3100" dirty="0">
                <a:solidFill>
                  <a:srgbClr val="70AD47"/>
                </a:solidFill>
                <a:latin typeface="Bahnschrift" panose="020B0502040204020203" pitchFamily="34" charset="0"/>
                <a:ea typeface="微软雅黑" panose="020B0503020204020204" charset="-122"/>
                <a:cs typeface="Calibri" panose="020F0502020204030204"/>
              </a:rPr>
              <a:t>China</a:t>
            </a:r>
          </a:p>
          <a:p>
            <a:r>
              <a:rPr kumimoji="1" lang="en-US" altLang="zh-CN" sz="3100" b="1" dirty="0">
                <a:solidFill>
                  <a:srgbClr val="70AD47"/>
                </a:solidFill>
                <a:latin typeface="Bahnschrift" panose="020B0502040204020203" pitchFamily="34" charset="0"/>
                <a:ea typeface="微软雅黑" panose="020B0503020204020204" charset="-122"/>
                <a:cs typeface="Calibri" panose="020F0502020204030204"/>
              </a:rPr>
              <a:t>2017-2021</a:t>
            </a:r>
          </a:p>
        </p:txBody>
      </p:sp>
      <p:sp>
        <p:nvSpPr>
          <p:cNvPr id="18" name="矩形 5">
            <a:extLst>
              <a:ext uri="{FF2B5EF4-FFF2-40B4-BE49-F238E27FC236}">
                <a16:creationId xmlns:a16="http://schemas.microsoft.com/office/drawing/2014/main" id="{3865F2D4-1794-7D77-966D-0CE34148735D}"/>
              </a:ext>
            </a:extLst>
          </p:cNvPr>
          <p:cNvSpPr/>
          <p:nvPr/>
        </p:nvSpPr>
        <p:spPr>
          <a:xfrm>
            <a:off x="3560199" y="389468"/>
            <a:ext cx="45719" cy="6249314"/>
          </a:xfrm>
          <a:prstGeom prst="rect">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chemeClr val="accent6"/>
              </a:solidFill>
            </a:endParaRPr>
          </a:p>
        </p:txBody>
      </p:sp>
      <p:sp>
        <p:nvSpPr>
          <p:cNvPr id="20" name="文本框 22">
            <a:extLst>
              <a:ext uri="{FF2B5EF4-FFF2-40B4-BE49-F238E27FC236}">
                <a16:creationId xmlns:a16="http://schemas.microsoft.com/office/drawing/2014/main" id="{F2BA445D-773C-1405-2339-367959C90929}"/>
              </a:ext>
            </a:extLst>
          </p:cNvPr>
          <p:cNvSpPr txBox="1"/>
          <p:nvPr/>
        </p:nvSpPr>
        <p:spPr>
          <a:xfrm>
            <a:off x="5945282" y="4638847"/>
            <a:ext cx="5786560" cy="200054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3100" b="1" dirty="0">
                <a:solidFill>
                  <a:srgbClr val="70AD47"/>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3100" dirty="0">
                <a:solidFill>
                  <a:srgbClr val="70AD47"/>
                </a:solidFill>
                <a:latin typeface="Bahnschrift" panose="020B0502040204020203" pitchFamily="34" charset="0"/>
                <a:ea typeface="微软雅黑" panose="020B0503020204020204" charset="-122"/>
                <a:cs typeface="Calibri" panose="020F0502020204030204"/>
              </a:rPr>
              <a:t>Mexico</a:t>
            </a:r>
          </a:p>
          <a:p>
            <a:r>
              <a:rPr kumimoji="1" lang="en-US" altLang="zh-CN" sz="3100" b="1" dirty="0">
                <a:solidFill>
                  <a:srgbClr val="70AD47"/>
                </a:solidFill>
                <a:latin typeface="Bahnschrift" panose="020B0502040204020203" pitchFamily="34" charset="0"/>
                <a:ea typeface="微软雅黑" panose="020B0503020204020204" charset="-122"/>
                <a:cs typeface="Calibri" panose="020F0502020204030204"/>
              </a:rPr>
              <a:t>2021-2025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6246282"/>
              </p:ext>
            </p:extLst>
          </p:nvPr>
        </p:nvGraphicFramePr>
        <p:xfrm>
          <a:off x="2544228" y="220138"/>
          <a:ext cx="4233332" cy="6576703"/>
        </p:xfrm>
        <a:graphic>
          <a:graphicData uri="http://schemas.openxmlformats.org/drawingml/2006/table">
            <a:tbl>
              <a:tblPr/>
              <a:tblGrid>
                <a:gridCol w="4233332">
                  <a:extLst>
                    <a:ext uri="{9D8B030D-6E8A-4147-A177-3AD203B41FA5}">
                      <a16:colId xmlns:a16="http://schemas.microsoft.com/office/drawing/2014/main" val="20000"/>
                    </a:ext>
                  </a:extLst>
                </a:gridCol>
              </a:tblGrid>
              <a:tr h="1456831">
                <a:tc>
                  <a:txBody>
                    <a:bodyPr/>
                    <a:lstStyle/>
                    <a:p>
                      <a:pPr algn="ctr" fontAlgn="ctr"/>
                      <a:r>
                        <a:rPr lang="es-ES" sz="3300" b="1" i="0" u="none" strike="noStrike" dirty="0">
                          <a:solidFill>
                            <a:srgbClr val="FFFFFF"/>
                          </a:solidFill>
                          <a:effectLst/>
                          <a:latin typeface="Helvetica Neue"/>
                        </a:rPr>
                        <a:t>STRUCTURES &amp; ECOSYSTEMS</a:t>
                      </a:r>
                    </a:p>
                  </a:txBody>
                  <a:tcPr marL="8788" marR="8788" marT="8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8000"/>
                    </a:solidFill>
                  </a:tcPr>
                </a:tc>
                <a:extLst>
                  <a:ext uri="{0D108BD9-81ED-4DB2-BD59-A6C34878D82A}">
                    <a16:rowId xmlns:a16="http://schemas.microsoft.com/office/drawing/2014/main" val="10000"/>
                  </a:ext>
                </a:extLst>
              </a:tr>
              <a:tr h="3705808">
                <a:tc>
                  <a:txBody>
                    <a:bodyPr/>
                    <a:lstStyle/>
                    <a:p>
                      <a:pPr algn="ctr" fontAlgn="ct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goal</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this</a:t>
                      </a:r>
                      <a:r>
                        <a:rPr lang="es-ES" sz="1800" b="1" i="0" u="none" strike="noStrike" dirty="0">
                          <a:solidFill>
                            <a:srgbClr val="FFFFFF"/>
                          </a:solidFill>
                          <a:effectLst/>
                          <a:latin typeface="Helvetica Neue"/>
                        </a:rPr>
                        <a:t> module </a:t>
                      </a:r>
                      <a:r>
                        <a:rPr lang="es-ES" sz="1800" b="1" i="0" u="none" strike="noStrike" dirty="0" err="1">
                          <a:solidFill>
                            <a:srgbClr val="FFFFFF"/>
                          </a:solidFill>
                          <a:effectLst/>
                          <a:latin typeface="Helvetica Neue"/>
                        </a:rPr>
                        <a:t>is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study</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apply</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structural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solutions</a:t>
                      </a:r>
                      <a:r>
                        <a:rPr lang="es-ES" sz="1800" b="1" i="0" u="none" strike="noStrike" dirty="0">
                          <a:solidFill>
                            <a:srgbClr val="FFFFFF"/>
                          </a:solidFill>
                          <a:effectLst/>
                          <a:latin typeface="Helvetica Neue"/>
                        </a:rPr>
                        <a:t> in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built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environment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courses</a:t>
                      </a:r>
                      <a:r>
                        <a:rPr lang="es-ES" sz="1800" b="1" i="0" u="none" strike="noStrike" dirty="0">
                          <a:solidFill>
                            <a:srgbClr val="FFFFFF"/>
                          </a:solidFill>
                          <a:effectLst/>
                          <a:latin typeface="Helvetica Neue"/>
                        </a:rPr>
                        <a:t> are </a:t>
                      </a:r>
                      <a:r>
                        <a:rPr lang="es-ES" sz="1800" b="1" i="0" u="none" strike="noStrike" dirty="0" err="1">
                          <a:solidFill>
                            <a:srgbClr val="FFFFFF"/>
                          </a:solidFill>
                          <a:effectLst/>
                          <a:latin typeface="Helvetica Neue"/>
                        </a:rPr>
                        <a:t>focused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but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not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limited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impact</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ecosystem</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services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such</a:t>
                      </a:r>
                      <a:r>
                        <a:rPr lang="es-ES" sz="1800" b="1" i="0" u="none" strike="noStrike" dirty="0">
                          <a:solidFill>
                            <a:srgbClr val="FFFFFF"/>
                          </a:solidFill>
                          <a:effectLst/>
                          <a:latin typeface="Helvetica Neue"/>
                        </a:rPr>
                        <a:t> as </a:t>
                      </a:r>
                      <a:r>
                        <a:rPr lang="es-ES" sz="1800" b="1" i="0" u="none" strike="noStrike" dirty="0" err="1">
                          <a:solidFill>
                            <a:srgbClr val="FFFFFF"/>
                          </a:solidFill>
                          <a:effectLst/>
                          <a:latin typeface="Helvetica Neue"/>
                        </a:rPr>
                        <a:t>water</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wind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gravity</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sunlight</a:t>
                      </a:r>
                      <a:r>
                        <a:rPr lang="es-ES" sz="1800" b="1" i="0" u="none" strike="noStrike" dirty="0">
                          <a:solidFill>
                            <a:srgbClr val="FFFFFF"/>
                          </a:solidFill>
                          <a:effectLst/>
                          <a:latin typeface="Helvetica Neue"/>
                        </a:rPr>
                        <a:t> in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shape</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architectural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objects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themes</a:t>
                      </a:r>
                      <a:r>
                        <a:rPr lang="es-ES" sz="1800" b="1" i="0" u="none" strike="noStrike" dirty="0">
                          <a:solidFill>
                            <a:srgbClr val="FFFFFF"/>
                          </a:solidFill>
                          <a:effectLst/>
                          <a:latin typeface="Helvetica Neue"/>
                        </a:rPr>
                        <a:t> are </a:t>
                      </a:r>
                      <a:r>
                        <a:rPr lang="es-ES" sz="1800" b="1" i="0" u="none" strike="noStrike" dirty="0" err="1">
                          <a:solidFill>
                            <a:srgbClr val="FFFFFF"/>
                          </a:solidFill>
                          <a:effectLst/>
                          <a:latin typeface="Helvetica Neue"/>
                        </a:rPr>
                        <a:t>designed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develop</a:t>
                      </a:r>
                      <a:r>
                        <a:rPr lang="es-ES" sz="1800" b="1" i="0" u="none" strike="noStrike" dirty="0">
                          <a:solidFill>
                            <a:srgbClr val="FFFFFF"/>
                          </a:solidFill>
                          <a:effectLst/>
                          <a:latin typeface="Helvetica Neue"/>
                        </a:rPr>
                        <a:t> a </a:t>
                      </a:r>
                      <a:r>
                        <a:rPr lang="es-ES" sz="1800" b="1" i="0" u="none" strike="noStrike" dirty="0" err="1">
                          <a:solidFill>
                            <a:srgbClr val="FFFFFF"/>
                          </a:solidFill>
                          <a:effectLst/>
                          <a:latin typeface="Helvetica Neue"/>
                        </a:rPr>
                        <a:t>systematic</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knowledge</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properties</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low-impact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construction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materials</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energy-efficient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tectonic</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envelopes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Special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attention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will</a:t>
                      </a:r>
                      <a:r>
                        <a:rPr lang="es-ES" sz="1800" b="1" i="0" u="none" strike="noStrike" dirty="0">
                          <a:solidFill>
                            <a:srgbClr val="FFFFFF"/>
                          </a:solidFill>
                          <a:effectLst/>
                          <a:latin typeface="Helvetica Neue"/>
                        </a:rPr>
                        <a:t> be </a:t>
                      </a:r>
                      <a:r>
                        <a:rPr lang="es-ES" sz="1800" b="1" i="0" u="none" strike="noStrike" dirty="0" err="1">
                          <a:solidFill>
                            <a:srgbClr val="FFFFFF"/>
                          </a:solidFill>
                          <a:effectLst/>
                          <a:latin typeface="Helvetica Neue"/>
                        </a:rPr>
                        <a:t>put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study</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structural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characteristics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found</a:t>
                      </a:r>
                      <a:r>
                        <a:rPr lang="es-ES" sz="1800" b="1" i="0" u="none" strike="noStrike" dirty="0">
                          <a:solidFill>
                            <a:srgbClr val="FFFFFF"/>
                          </a:solidFill>
                          <a:effectLst/>
                          <a:latin typeface="Helvetica Neue"/>
                        </a:rPr>
                        <a:t> in natural </a:t>
                      </a:r>
                      <a:r>
                        <a:rPr lang="es-ES" sz="1800" b="1" i="0" u="none" strike="noStrike" dirty="0" err="1">
                          <a:solidFill>
                            <a:srgbClr val="FFFFFF"/>
                          </a:solidFill>
                          <a:effectLst/>
                          <a:latin typeface="Helvetica Neue"/>
                        </a:rPr>
                        <a:t>systems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chemestry</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biology</a:t>
                      </a:r>
                      <a:endParaRPr lang="es-ES" sz="1800" b="1" i="0" u="none" strike="noStrike" dirty="0">
                        <a:solidFill>
                          <a:srgbClr val="FFFFFF"/>
                        </a:solidFill>
                        <a:effectLst/>
                        <a:latin typeface="Helvetica Neue"/>
                      </a:endParaRPr>
                    </a:p>
                  </a:txBody>
                  <a:tcPr marL="8788" marR="8788" marT="8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0001"/>
                  </a:ext>
                </a:extLst>
              </a:tr>
              <a:tr h="266751">
                <a:tc>
                  <a:txBody>
                    <a:bodyPr/>
                    <a:lstStyle/>
                    <a:p>
                      <a:pPr algn="ctr" fontAlgn="ctr"/>
                      <a:r>
                        <a:rPr lang="es-ES" sz="1700" b="1" i="0" u="none" strike="noStrike">
                          <a:solidFill>
                            <a:srgbClr val="FFFFFF"/>
                          </a:solidFill>
                          <a:effectLst/>
                          <a:latin typeface="Helvetica Neue"/>
                        </a:rPr>
                        <a:t>CONSTRUCTION METHODS</a:t>
                      </a:r>
                    </a:p>
                  </a:txBody>
                  <a:tcPr marL="8788" marR="8788" marT="8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8000"/>
                    </a:solidFill>
                  </a:tcPr>
                </a:tc>
                <a:extLst>
                  <a:ext uri="{0D108BD9-81ED-4DB2-BD59-A6C34878D82A}">
                    <a16:rowId xmlns:a16="http://schemas.microsoft.com/office/drawing/2014/main" val="10002"/>
                  </a:ext>
                </a:extLst>
              </a:tr>
              <a:tr h="364208">
                <a:tc>
                  <a:txBody>
                    <a:bodyPr/>
                    <a:lstStyle/>
                    <a:p>
                      <a:pPr algn="ctr" fontAlgn="ctr"/>
                      <a:r>
                        <a:rPr lang="es-ES" sz="1700" b="0" i="0" u="none" strike="noStrike">
                          <a:solidFill>
                            <a:srgbClr val="000000"/>
                          </a:solidFill>
                          <a:effectLst/>
                          <a:latin typeface="Helvetica Neue"/>
                        </a:rPr>
                        <a:t>4 COURSES</a:t>
                      </a:r>
                    </a:p>
                  </a:txBody>
                  <a:tcPr marL="8788" marR="8788" marT="8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4208">
                <a:tc>
                  <a:txBody>
                    <a:bodyPr/>
                    <a:lstStyle/>
                    <a:p>
                      <a:pPr algn="ctr" fontAlgn="ctr"/>
                      <a:r>
                        <a:rPr lang="es-ES" sz="1700" b="0" i="0" u="none" strike="noStrike" dirty="0">
                          <a:solidFill>
                            <a:srgbClr val="000000"/>
                          </a:solidFill>
                          <a:effectLst/>
                          <a:latin typeface="Helvetica Neue"/>
                        </a:rPr>
                        <a:t>8 </a:t>
                      </a:r>
                      <a:r>
                        <a:rPr lang="es-ES" sz="1700" b="0" i="0" u="none" strike="noStrike" dirty="0" err="1">
                          <a:solidFill>
                            <a:srgbClr val="000000"/>
                          </a:solidFill>
                          <a:effectLst/>
                          <a:latin typeface="Helvetica Neue"/>
                        </a:rPr>
                        <a:t>Credits</a:t>
                      </a:r>
                      <a:r>
                        <a:rPr lang="es-ES" sz="1700" b="0" i="0" u="none" strike="noStrike" dirty="0">
                          <a:solidFill>
                            <a:srgbClr val="000000"/>
                          </a:solidFill>
                          <a:effectLst/>
                          <a:latin typeface="Helvetica Neue"/>
                        </a:rPr>
                        <a:t> </a:t>
                      </a:r>
                    </a:p>
                  </a:txBody>
                  <a:tcPr marL="8788" marR="8788" marT="8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4" name="Imagen 3" descr="_DSC782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42869" y="1591734"/>
            <a:ext cx="5052002" cy="3371850"/>
          </a:xfrm>
          <a:prstGeom prst="rect">
            <a:avLst/>
          </a:prstGeom>
        </p:spPr>
      </p:pic>
      <p:sp>
        <p:nvSpPr>
          <p:cNvPr id="5" name="文本框 22"/>
          <p:cNvSpPr txBox="1"/>
          <p:nvPr/>
        </p:nvSpPr>
        <p:spPr>
          <a:xfrm>
            <a:off x="10738211" y="0"/>
            <a:ext cx="1453789" cy="646331"/>
          </a:xfrm>
          <a:prstGeom prst="rect">
            <a:avLst/>
          </a:prstGeom>
          <a:noFill/>
        </p:spPr>
        <p:txBody>
          <a:bodyPr wrap="square" rtlCol="0">
            <a:spAutoFit/>
          </a:bodyPr>
          <a:lstStyle/>
          <a:p>
            <a:pPr algn="ctr"/>
            <a:r>
              <a:rPr kumimoji="1" lang="en-US" altLang="zh-CN" sz="3600" b="1" dirty="0">
                <a:solidFill>
                  <a:srgbClr val="70AD47"/>
                </a:solidFill>
                <a:latin typeface="Calibri" panose="020F0502020204030204"/>
                <a:ea typeface="微软雅黑" panose="020B0503020204020204" charset="-122"/>
                <a:cs typeface="Calibri" panose="020F0502020204030204"/>
              </a:rPr>
              <a:t>E A D</a:t>
            </a:r>
            <a:endParaRPr kumimoji="1" lang="zh-CN" altLang="en-US" sz="3200" b="1" dirty="0">
              <a:solidFill>
                <a:srgbClr val="70AD47"/>
              </a:solidFill>
              <a:latin typeface="Calibri" panose="020F0502020204030204"/>
              <a:ea typeface="微软雅黑" panose="020B0503020204020204" charset="-122"/>
              <a:cs typeface="Calibri" panose="020F0502020204030204"/>
            </a:endParaRPr>
          </a:p>
        </p:txBody>
      </p:sp>
      <p:pic>
        <p:nvPicPr>
          <p:cNvPr id="7" name="Imagen 3" descr="sd_ed_blk.png">
            <a:extLst>
              <a:ext uri="{FF2B5EF4-FFF2-40B4-BE49-F238E27FC236}">
                <a16:creationId xmlns:a16="http://schemas.microsoft.com/office/drawing/2014/main" id="{763EB9FC-B5D2-8D07-9701-D3012514B2F6}"/>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9" name="文本框 22">
            <a:extLst>
              <a:ext uri="{FF2B5EF4-FFF2-40B4-BE49-F238E27FC236}">
                <a16:creationId xmlns:a16="http://schemas.microsoft.com/office/drawing/2014/main" id="{18AB946F-0AD3-0359-0724-2E390517DD58}"/>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218047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p:cNvGraphicFramePr>
            <a:graphicFrameLocks noGrp="1"/>
          </p:cNvGraphicFramePr>
          <p:nvPr>
            <p:extLst>
              <p:ext uri="{D42A27DB-BD31-4B8C-83A1-F6EECF244321}">
                <p14:modId xmlns:p14="http://schemas.microsoft.com/office/powerpoint/2010/main" val="3056689296"/>
              </p:ext>
            </p:extLst>
          </p:nvPr>
        </p:nvGraphicFramePr>
        <p:xfrm>
          <a:off x="2521879" y="333345"/>
          <a:ext cx="3920878" cy="6372254"/>
        </p:xfrm>
        <a:graphic>
          <a:graphicData uri="http://schemas.openxmlformats.org/drawingml/2006/table">
            <a:tbl>
              <a:tblPr/>
              <a:tblGrid>
                <a:gridCol w="3920878">
                  <a:extLst>
                    <a:ext uri="{9D8B030D-6E8A-4147-A177-3AD203B41FA5}">
                      <a16:colId xmlns:a16="http://schemas.microsoft.com/office/drawing/2014/main" val="20000"/>
                    </a:ext>
                  </a:extLst>
                </a:gridCol>
              </a:tblGrid>
              <a:tr h="1178038">
                <a:tc>
                  <a:txBody>
                    <a:bodyPr/>
                    <a:lstStyle/>
                    <a:p>
                      <a:pPr algn="ctr" fontAlgn="ctr"/>
                      <a:r>
                        <a:rPr lang="es-ES" sz="3500" b="1" i="0" u="none" strike="noStrike">
                          <a:solidFill>
                            <a:srgbClr val="FFFFFF"/>
                          </a:solidFill>
                          <a:effectLst/>
                          <a:latin typeface="Helvetica Neue"/>
                        </a:rPr>
                        <a:t>THINKING IN SYSTEMS</a:t>
                      </a:r>
                    </a:p>
                  </a:txBody>
                  <a:tcPr marL="9403" marR="9403" marT="940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0504D"/>
                    </a:solidFill>
                  </a:tcPr>
                </a:tc>
                <a:extLst>
                  <a:ext uri="{0D108BD9-81ED-4DB2-BD59-A6C34878D82A}">
                    <a16:rowId xmlns:a16="http://schemas.microsoft.com/office/drawing/2014/main" val="10000"/>
                  </a:ext>
                </a:extLst>
              </a:tr>
              <a:tr h="4146451">
                <a:tc>
                  <a:txBody>
                    <a:bodyPr/>
                    <a:lstStyle/>
                    <a:p>
                      <a:pPr algn="ctr" fontAlgn="ctr"/>
                      <a:r>
                        <a:rPr lang="es-ES" sz="2000" b="1" i="0" u="none" strike="noStrike" dirty="0" err="1">
                          <a:solidFill>
                            <a:srgbClr val="FFFFFF"/>
                          </a:solidFill>
                          <a:effectLst/>
                          <a:latin typeface="Helvetica Neue"/>
                        </a:rPr>
                        <a:t>Ecological</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architecture</a:t>
                      </a:r>
                      <a:r>
                        <a:rPr lang="es-ES" sz="2000" b="1" i="0" u="none" strike="noStrike" dirty="0">
                          <a:solidFill>
                            <a:srgbClr val="FFFFFF"/>
                          </a:solidFill>
                          <a:effectLst/>
                          <a:latin typeface="Helvetica Neue"/>
                        </a:rPr>
                        <a:t> and </a:t>
                      </a:r>
                      <a:r>
                        <a:rPr lang="es-ES" sz="2000" b="1" i="0" u="none" strike="noStrike" dirty="0" err="1">
                          <a:solidFill>
                            <a:srgbClr val="FFFFFF"/>
                          </a:solidFill>
                          <a:effectLst/>
                          <a:latin typeface="Helvetica Neue"/>
                        </a:rPr>
                        <a:t>sustainable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development</a:t>
                      </a:r>
                      <a:r>
                        <a:rPr lang="es-ES" sz="2000" b="1" i="0" u="none" strike="noStrike" dirty="0">
                          <a:solidFill>
                            <a:srgbClr val="FFFFFF"/>
                          </a:solidFill>
                          <a:effectLst/>
                          <a:latin typeface="Helvetica Neue"/>
                        </a:rPr>
                        <a:t> are </a:t>
                      </a:r>
                      <a:r>
                        <a:rPr lang="es-ES" sz="2000" b="1" i="0" u="none" strike="noStrike" dirty="0" err="1">
                          <a:solidFill>
                            <a:srgbClr val="FFFFFF"/>
                          </a:solidFill>
                          <a:effectLst/>
                          <a:latin typeface="Helvetica Neue"/>
                        </a:rPr>
                        <a:t>the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result</a:t>
                      </a:r>
                      <a:r>
                        <a:rPr lang="es-ES" sz="2000" b="1" i="0" u="none" strike="noStrike" dirty="0">
                          <a:solidFill>
                            <a:srgbClr val="FFFFFF"/>
                          </a:solidFill>
                          <a:effectLst/>
                          <a:latin typeface="Helvetica Neue"/>
                        </a:rPr>
                        <a:t> of </a:t>
                      </a:r>
                      <a:r>
                        <a:rPr lang="es-ES" sz="2000" b="1" i="0" u="none" strike="noStrike" dirty="0" err="1">
                          <a:solidFill>
                            <a:srgbClr val="FFFFFF"/>
                          </a:solidFill>
                          <a:effectLst/>
                          <a:latin typeface="Helvetica Neue"/>
                        </a:rPr>
                        <a:t>collaborative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solutions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The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themes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covered</a:t>
                      </a:r>
                      <a:r>
                        <a:rPr lang="es-ES" sz="2000" b="1" i="0" u="none" strike="noStrike" dirty="0">
                          <a:solidFill>
                            <a:srgbClr val="FFFFFF"/>
                          </a:solidFill>
                          <a:effectLst/>
                          <a:latin typeface="Helvetica Neue"/>
                        </a:rPr>
                        <a:t> in </a:t>
                      </a:r>
                      <a:r>
                        <a:rPr lang="es-ES" sz="2000" b="1" i="0" u="none" strike="noStrike" dirty="0" err="1">
                          <a:solidFill>
                            <a:srgbClr val="FFFFFF"/>
                          </a:solidFill>
                          <a:effectLst/>
                          <a:latin typeface="Helvetica Neue"/>
                        </a:rPr>
                        <a:t>this</a:t>
                      </a:r>
                      <a:r>
                        <a:rPr lang="es-ES" sz="2000" b="1" i="0" u="none" strike="noStrike" dirty="0">
                          <a:solidFill>
                            <a:srgbClr val="FFFFFF"/>
                          </a:solidFill>
                          <a:effectLst/>
                          <a:latin typeface="Helvetica Neue"/>
                        </a:rPr>
                        <a:t> module </a:t>
                      </a:r>
                      <a:r>
                        <a:rPr lang="es-ES" sz="2000" b="1" i="0" u="none" strike="noStrike" dirty="0" err="1">
                          <a:solidFill>
                            <a:srgbClr val="FFFFFF"/>
                          </a:solidFill>
                          <a:effectLst/>
                          <a:latin typeface="Helvetica Neue"/>
                        </a:rPr>
                        <a:t>include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principles</a:t>
                      </a:r>
                      <a:r>
                        <a:rPr lang="es-ES" sz="2000" b="1" i="0" u="none" strike="noStrike" dirty="0">
                          <a:solidFill>
                            <a:srgbClr val="FFFFFF"/>
                          </a:solidFill>
                          <a:effectLst/>
                          <a:latin typeface="Helvetica Neue"/>
                        </a:rPr>
                        <a:t> of </a:t>
                      </a:r>
                      <a:r>
                        <a:rPr lang="es-ES" sz="2000" b="1" i="0" u="none" strike="noStrike" dirty="0" err="1">
                          <a:solidFill>
                            <a:srgbClr val="FFFFFF"/>
                          </a:solidFill>
                          <a:effectLst/>
                          <a:latin typeface="Helvetica Neue"/>
                        </a:rPr>
                        <a:t>landscape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design</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urban</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mobility</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ergonometrics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environmental</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psychology</a:t>
                      </a:r>
                      <a:r>
                        <a:rPr lang="es-ES" sz="2000" b="1" i="0" u="none" strike="noStrike" dirty="0">
                          <a:solidFill>
                            <a:srgbClr val="FFFFFF"/>
                          </a:solidFill>
                          <a:effectLst/>
                          <a:latin typeface="Helvetica Neue"/>
                        </a:rPr>
                        <a:t>, and </a:t>
                      </a:r>
                      <a:r>
                        <a:rPr lang="es-ES" sz="2000" b="1" i="0" u="none" strike="noStrike" dirty="0" err="1">
                          <a:solidFill>
                            <a:srgbClr val="FFFFFF"/>
                          </a:solidFill>
                          <a:effectLst/>
                          <a:latin typeface="Helvetica Neue"/>
                        </a:rPr>
                        <a:t>urban</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studies</a:t>
                      </a:r>
                      <a:r>
                        <a:rPr lang="es-ES" sz="2000" b="1" i="0" u="none" strike="noStrike" dirty="0">
                          <a:solidFill>
                            <a:srgbClr val="FFFFFF"/>
                          </a:solidFill>
                          <a:effectLst/>
                          <a:latin typeface="Helvetica Neue"/>
                        </a:rPr>
                        <a:t>. Cross-</a:t>
                      </a:r>
                      <a:r>
                        <a:rPr lang="es-ES" sz="2000" b="1" i="0" u="none" strike="noStrike" dirty="0" err="1">
                          <a:solidFill>
                            <a:srgbClr val="FFFFFF"/>
                          </a:solidFill>
                          <a:effectLst/>
                          <a:latin typeface="Helvetica Neue"/>
                        </a:rPr>
                        <a:t>disciplinary</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collaborations</a:t>
                      </a:r>
                      <a:r>
                        <a:rPr lang="es-ES" sz="2000" b="1" i="0" u="none" strike="noStrike" dirty="0">
                          <a:solidFill>
                            <a:srgbClr val="FFFFFF"/>
                          </a:solidFill>
                          <a:effectLst/>
                          <a:latin typeface="Helvetica Neue"/>
                        </a:rPr>
                        <a:t> are   </a:t>
                      </a:r>
                      <a:r>
                        <a:rPr lang="es-ES" sz="2000" b="1" i="0" u="none" strike="noStrike" dirty="0" err="1">
                          <a:solidFill>
                            <a:srgbClr val="FFFFFF"/>
                          </a:solidFill>
                          <a:effectLst/>
                          <a:latin typeface="Helvetica Neue"/>
                        </a:rPr>
                        <a:t>the</a:t>
                      </a:r>
                      <a:r>
                        <a:rPr lang="es-ES" sz="2000" b="1" i="0" u="none" strike="noStrike" dirty="0">
                          <a:solidFill>
                            <a:srgbClr val="FFFFFF"/>
                          </a:solidFill>
                          <a:effectLst/>
                          <a:latin typeface="Helvetica Neue"/>
                        </a:rPr>
                        <a:t> base </a:t>
                      </a:r>
                      <a:r>
                        <a:rPr lang="es-ES" sz="2000" b="1" i="0" u="none" strike="noStrike" dirty="0" err="1">
                          <a:solidFill>
                            <a:srgbClr val="FFFFFF"/>
                          </a:solidFill>
                          <a:effectLst/>
                          <a:latin typeface="Helvetica Neue"/>
                        </a:rPr>
                        <a:t>for</a:t>
                      </a:r>
                      <a:r>
                        <a:rPr lang="es-ES" sz="2000" b="1" i="0" u="none" strike="noStrike" dirty="0">
                          <a:solidFill>
                            <a:srgbClr val="FFFFFF"/>
                          </a:solidFill>
                          <a:effectLst/>
                          <a:latin typeface="Helvetica Neue"/>
                        </a:rPr>
                        <a:t> a </a:t>
                      </a:r>
                      <a:r>
                        <a:rPr lang="es-ES" sz="2000" b="1" i="0" u="none" strike="noStrike" dirty="0" err="1">
                          <a:solidFill>
                            <a:srgbClr val="FFFFFF"/>
                          </a:solidFill>
                          <a:effectLst/>
                          <a:latin typeface="Helvetica Neue"/>
                        </a:rPr>
                        <a:t>future-oriented</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sustainable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design</a:t>
                      </a:r>
                      <a:r>
                        <a:rPr lang="es-ES" sz="2000" b="1" i="0" u="none" strike="noStrike" dirty="0">
                          <a:solidFill>
                            <a:srgbClr val="FFFFFF"/>
                          </a:solidFill>
                          <a:effectLst/>
                          <a:latin typeface="Helvetica Neue"/>
                        </a:rPr>
                        <a:t> in China and </a:t>
                      </a:r>
                      <a:r>
                        <a:rPr lang="es-ES" sz="2000" b="1" i="0" u="none" strike="noStrike" dirty="0" err="1">
                          <a:solidFill>
                            <a:srgbClr val="FFFFFF"/>
                          </a:solidFill>
                          <a:effectLst/>
                          <a:latin typeface="Helvetica Neue"/>
                        </a:rPr>
                        <a:t>the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world</a:t>
                      </a:r>
                      <a:endParaRPr lang="es-ES" sz="2000" b="1" i="0" u="none" strike="noStrike" dirty="0">
                        <a:solidFill>
                          <a:srgbClr val="FFFFFF"/>
                        </a:solidFill>
                        <a:effectLst/>
                        <a:latin typeface="Helvetica Neue"/>
                      </a:endParaRPr>
                    </a:p>
                  </a:txBody>
                  <a:tcPr marL="9403" marR="9403" marT="940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504D"/>
                    </a:solidFill>
                  </a:tcPr>
                </a:tc>
                <a:extLst>
                  <a:ext uri="{0D108BD9-81ED-4DB2-BD59-A6C34878D82A}">
                    <a16:rowId xmlns:a16="http://schemas.microsoft.com/office/drawing/2014/main" val="10001"/>
                  </a:ext>
                </a:extLst>
              </a:tr>
              <a:tr h="305915">
                <a:tc>
                  <a:txBody>
                    <a:bodyPr/>
                    <a:lstStyle/>
                    <a:p>
                      <a:pPr algn="ctr" fontAlgn="ctr"/>
                      <a:r>
                        <a:rPr lang="es-ES" sz="1800" b="1" i="0" u="none" strike="noStrike">
                          <a:solidFill>
                            <a:srgbClr val="FFFFFF"/>
                          </a:solidFill>
                          <a:effectLst/>
                          <a:latin typeface="Helvetica Neue"/>
                        </a:rPr>
                        <a:t>INTERDISCIPLINARITY</a:t>
                      </a:r>
                    </a:p>
                  </a:txBody>
                  <a:tcPr marL="9403" marR="9403" marT="940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extLst>
                  <a:ext uri="{0D108BD9-81ED-4DB2-BD59-A6C34878D82A}">
                    <a16:rowId xmlns:a16="http://schemas.microsoft.com/office/drawing/2014/main" val="10002"/>
                  </a:ext>
                </a:extLst>
              </a:tr>
              <a:tr h="435935">
                <a:tc>
                  <a:txBody>
                    <a:bodyPr/>
                    <a:lstStyle/>
                    <a:p>
                      <a:pPr algn="ctr" fontAlgn="ctr"/>
                      <a:r>
                        <a:rPr lang="es-ES" sz="1800" b="0" i="0" u="none" strike="noStrike">
                          <a:solidFill>
                            <a:srgbClr val="000000"/>
                          </a:solidFill>
                          <a:effectLst/>
                          <a:latin typeface="Helvetica Neue"/>
                        </a:rPr>
                        <a:t>4 COURSES </a:t>
                      </a:r>
                    </a:p>
                  </a:txBody>
                  <a:tcPr marL="9403" marR="9403" marT="940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5915">
                <a:tc>
                  <a:txBody>
                    <a:bodyPr/>
                    <a:lstStyle/>
                    <a:p>
                      <a:pPr algn="ctr" fontAlgn="ctr"/>
                      <a:r>
                        <a:rPr lang="es-ES" sz="1800" b="0" i="0" u="none" strike="noStrike" dirty="0">
                          <a:solidFill>
                            <a:srgbClr val="000000"/>
                          </a:solidFill>
                          <a:effectLst/>
                          <a:latin typeface="Helvetica Neue"/>
                        </a:rPr>
                        <a:t>8 </a:t>
                      </a:r>
                      <a:r>
                        <a:rPr lang="es-ES" sz="1800" b="0" i="0" u="none" strike="noStrike" dirty="0" err="1">
                          <a:solidFill>
                            <a:srgbClr val="000000"/>
                          </a:solidFill>
                          <a:effectLst/>
                          <a:latin typeface="Helvetica Neue"/>
                        </a:rPr>
                        <a:t>Credits</a:t>
                      </a:r>
                      <a:r>
                        <a:rPr lang="es-ES" sz="1800" b="0" i="0" u="none" strike="noStrike" dirty="0">
                          <a:solidFill>
                            <a:srgbClr val="000000"/>
                          </a:solidFill>
                          <a:effectLst/>
                          <a:latin typeface="Helvetica Neue"/>
                        </a:rPr>
                        <a:t> </a:t>
                      </a:r>
                    </a:p>
                  </a:txBody>
                  <a:tcPr marL="9403" marR="9403" marT="940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9" name="Imagen 8" descr="Macintosh HD:Users:ernestovalerothomas:Downloads:model:_DSC7905.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6790042" y="1540933"/>
            <a:ext cx="5368290" cy="3583882"/>
          </a:xfrm>
          <a:prstGeom prst="rect">
            <a:avLst/>
          </a:prstGeom>
          <a:noFill/>
          <a:ln>
            <a:noFill/>
          </a:ln>
        </p:spPr>
      </p:pic>
      <p:pic>
        <p:nvPicPr>
          <p:cNvPr id="3" name="Imagen 3" descr="sd_ed_blk.png">
            <a:extLst>
              <a:ext uri="{FF2B5EF4-FFF2-40B4-BE49-F238E27FC236}">
                <a16:creationId xmlns:a16="http://schemas.microsoft.com/office/drawing/2014/main" id="{1E4F1422-1132-2E6F-D2E5-F4E94A44F77D}"/>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8" name="文本框 22">
            <a:extLst>
              <a:ext uri="{FF2B5EF4-FFF2-40B4-BE49-F238E27FC236}">
                <a16:creationId xmlns:a16="http://schemas.microsoft.com/office/drawing/2014/main" id="{09AC954C-3476-ECC4-5A1E-AD66592FF9AE}"/>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1563386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Macintosh HD:Users:ernestovalerothomas:Downloads:model:_DSC7900.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7148405" y="1501458"/>
            <a:ext cx="4994394" cy="3335125"/>
          </a:xfrm>
          <a:prstGeom prst="rect">
            <a:avLst/>
          </a:prstGeom>
          <a:noFill/>
          <a:ln>
            <a:noFill/>
          </a:ln>
        </p:spPr>
      </p:pic>
      <p:graphicFrame>
        <p:nvGraphicFramePr>
          <p:cNvPr id="4" name="Tabla 3"/>
          <p:cNvGraphicFramePr>
            <a:graphicFrameLocks noGrp="1"/>
          </p:cNvGraphicFramePr>
          <p:nvPr>
            <p:extLst>
              <p:ext uri="{D42A27DB-BD31-4B8C-83A1-F6EECF244321}">
                <p14:modId xmlns:p14="http://schemas.microsoft.com/office/powerpoint/2010/main" val="993644855"/>
              </p:ext>
            </p:extLst>
          </p:nvPr>
        </p:nvGraphicFramePr>
        <p:xfrm>
          <a:off x="2534487" y="420158"/>
          <a:ext cx="4168994" cy="6273907"/>
        </p:xfrm>
        <a:graphic>
          <a:graphicData uri="http://schemas.openxmlformats.org/drawingml/2006/table">
            <a:tbl>
              <a:tblPr/>
              <a:tblGrid>
                <a:gridCol w="4168994">
                  <a:extLst>
                    <a:ext uri="{9D8B030D-6E8A-4147-A177-3AD203B41FA5}">
                      <a16:colId xmlns:a16="http://schemas.microsoft.com/office/drawing/2014/main" val="20000"/>
                    </a:ext>
                  </a:extLst>
                </a:gridCol>
              </a:tblGrid>
              <a:tr h="1160516">
                <a:tc>
                  <a:txBody>
                    <a:bodyPr/>
                    <a:lstStyle/>
                    <a:p>
                      <a:pPr algn="ctr" fontAlgn="ctr"/>
                      <a:r>
                        <a:rPr lang="es-ES" sz="3700" b="1" i="0" u="none" strike="noStrike" dirty="0">
                          <a:solidFill>
                            <a:srgbClr val="FFFFFF"/>
                          </a:solidFill>
                          <a:effectLst/>
                          <a:latin typeface="Helvetica Neue"/>
                        </a:rPr>
                        <a:t>HISTORICAL THINKING</a:t>
                      </a:r>
                    </a:p>
                  </a:txBody>
                  <a:tcPr marL="9987" marR="9987" marT="9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extLst>
                  <a:ext uri="{0D108BD9-81ED-4DB2-BD59-A6C34878D82A}">
                    <a16:rowId xmlns:a16="http://schemas.microsoft.com/office/drawing/2014/main" val="10000"/>
                  </a:ext>
                </a:extLst>
              </a:tr>
              <a:tr h="4084777">
                <a:tc>
                  <a:txBody>
                    <a:bodyPr/>
                    <a:lstStyle/>
                    <a:p>
                      <a:pPr algn="ctr" fontAlgn="ctr"/>
                      <a:r>
                        <a:rPr lang="es-ES" sz="1900" b="1" i="0" u="none" strike="noStrike">
                          <a:solidFill>
                            <a:srgbClr val="FFFFFF"/>
                          </a:solidFill>
                          <a:effectLst/>
                          <a:latin typeface="Helvetica Neue"/>
                        </a:rPr>
                        <a:t>The mission of this module is to explore the correlation of  historical thinking and its influence on ecological architecture. Course materials examine the diversity of architectural styles as a response to culture, politics, economy, and geographical location.  East-West-South-North architectural styles are introduced and analyzed in these courses, from prehistory through the 21st Century </a:t>
                      </a:r>
                    </a:p>
                  </a:txBody>
                  <a:tcPr marL="9987" marR="9987" marT="9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0001"/>
                  </a:ext>
                </a:extLst>
              </a:tr>
              <a:tr h="297620">
                <a:tc>
                  <a:txBody>
                    <a:bodyPr/>
                    <a:lstStyle/>
                    <a:p>
                      <a:pPr algn="ctr" fontAlgn="ctr"/>
                      <a:r>
                        <a:rPr lang="es-ES" sz="1900" b="1" i="0" u="none" strike="noStrike">
                          <a:solidFill>
                            <a:srgbClr val="FFFFFF"/>
                          </a:solidFill>
                          <a:effectLst/>
                          <a:latin typeface="Helvetica Neue"/>
                        </a:rPr>
                        <a:t>THEORY AND HISTORY</a:t>
                      </a:r>
                    </a:p>
                  </a:txBody>
                  <a:tcPr marL="9987" marR="9987" marT="9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0002"/>
                  </a:ext>
                </a:extLst>
              </a:tr>
              <a:tr h="429451">
                <a:tc>
                  <a:txBody>
                    <a:bodyPr/>
                    <a:lstStyle/>
                    <a:p>
                      <a:pPr algn="ctr" fontAlgn="ctr"/>
                      <a:r>
                        <a:rPr lang="es-ES" sz="1900" b="0" i="0" u="none" strike="noStrike">
                          <a:solidFill>
                            <a:srgbClr val="000000"/>
                          </a:solidFill>
                          <a:effectLst/>
                          <a:latin typeface="Helvetica Neue"/>
                        </a:rPr>
                        <a:t>2 COURSES</a:t>
                      </a:r>
                    </a:p>
                  </a:txBody>
                  <a:tcPr marL="9987" marR="9987" marT="9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9616">
                <a:tc>
                  <a:txBody>
                    <a:bodyPr/>
                    <a:lstStyle/>
                    <a:p>
                      <a:pPr algn="ctr" fontAlgn="ctr"/>
                      <a:r>
                        <a:rPr lang="es-ES" sz="1900" b="0" i="0" u="none" strike="noStrike" dirty="0">
                          <a:solidFill>
                            <a:srgbClr val="000000"/>
                          </a:solidFill>
                          <a:effectLst/>
                          <a:latin typeface="Helvetica Neue"/>
                        </a:rPr>
                        <a:t>4 </a:t>
                      </a:r>
                      <a:r>
                        <a:rPr lang="es-ES" sz="1900" b="0" i="0" u="none" strike="noStrike" dirty="0" err="1">
                          <a:solidFill>
                            <a:srgbClr val="000000"/>
                          </a:solidFill>
                          <a:effectLst/>
                          <a:latin typeface="Helvetica Neue"/>
                        </a:rPr>
                        <a:t>Credits</a:t>
                      </a:r>
                      <a:r>
                        <a:rPr lang="es-ES" sz="1900" b="0" i="0" u="none" strike="noStrike" dirty="0">
                          <a:solidFill>
                            <a:srgbClr val="000000"/>
                          </a:solidFill>
                          <a:effectLst/>
                          <a:latin typeface="Helvetica Neue"/>
                        </a:rPr>
                        <a:t> </a:t>
                      </a:r>
                    </a:p>
                  </a:txBody>
                  <a:tcPr marL="9987" marR="9987" marT="9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3" name="Imagen 3" descr="sd_ed_blk.png">
            <a:extLst>
              <a:ext uri="{FF2B5EF4-FFF2-40B4-BE49-F238E27FC236}">
                <a16:creationId xmlns:a16="http://schemas.microsoft.com/office/drawing/2014/main" id="{01FAAC21-B123-6415-17EF-F43E566941D4}"/>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9" name="文本框 22">
            <a:extLst>
              <a:ext uri="{FF2B5EF4-FFF2-40B4-BE49-F238E27FC236}">
                <a16:creationId xmlns:a16="http://schemas.microsoft.com/office/drawing/2014/main" id="{DE96D8C3-9567-3E39-3F76-B6A3914E3A31}"/>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11980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4062572228"/>
              </p:ext>
            </p:extLst>
          </p:nvPr>
        </p:nvGraphicFramePr>
        <p:xfrm>
          <a:off x="2728636" y="420158"/>
          <a:ext cx="4192857" cy="6332155"/>
        </p:xfrm>
        <a:graphic>
          <a:graphicData uri="http://schemas.openxmlformats.org/drawingml/2006/table">
            <a:tbl>
              <a:tblPr/>
              <a:tblGrid>
                <a:gridCol w="4192857">
                  <a:extLst>
                    <a:ext uri="{9D8B030D-6E8A-4147-A177-3AD203B41FA5}">
                      <a16:colId xmlns:a16="http://schemas.microsoft.com/office/drawing/2014/main" val="20000"/>
                    </a:ext>
                  </a:extLst>
                </a:gridCol>
              </a:tblGrid>
              <a:tr h="1171650">
                <a:tc>
                  <a:txBody>
                    <a:bodyPr/>
                    <a:lstStyle/>
                    <a:p>
                      <a:pPr algn="ctr" fontAlgn="ctr"/>
                      <a:r>
                        <a:rPr lang="es-ES" sz="3800" b="1" i="0" u="none" strike="noStrike">
                          <a:solidFill>
                            <a:srgbClr val="FFFFFF"/>
                          </a:solidFill>
                          <a:effectLst/>
                          <a:latin typeface="Helvetica Neue"/>
                        </a:rPr>
                        <a:t>VISUAL NARRATIVES </a:t>
                      </a:r>
                    </a:p>
                  </a:txBody>
                  <a:tcPr marL="10083" marR="10083" marT="100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0497A"/>
                    </a:solidFill>
                  </a:tcPr>
                </a:tc>
                <a:extLst>
                  <a:ext uri="{0D108BD9-81ED-4DB2-BD59-A6C34878D82A}">
                    <a16:rowId xmlns:a16="http://schemas.microsoft.com/office/drawing/2014/main" val="10000"/>
                  </a:ext>
                </a:extLst>
              </a:tr>
              <a:tr h="4123968">
                <a:tc>
                  <a:txBody>
                    <a:bodyPr/>
                    <a:lstStyle/>
                    <a:p>
                      <a:pPr algn="ctr" fontAlgn="ctr"/>
                      <a:r>
                        <a:rPr lang="es-ES" sz="1900" b="1" i="0" u="none" strike="noStrike" dirty="0" err="1">
                          <a:solidFill>
                            <a:srgbClr val="FFFFFF"/>
                          </a:solidFill>
                          <a:effectLst/>
                          <a:latin typeface="Helvetica Neue"/>
                        </a:rPr>
                        <a:t>The</a:t>
                      </a:r>
                      <a:r>
                        <a:rPr lang="es-ES" sz="1900" b="1" i="0" u="none" strike="noStrike" dirty="0">
                          <a:solidFill>
                            <a:srgbClr val="FFFFFF"/>
                          </a:solidFill>
                          <a:effectLst/>
                          <a:latin typeface="Helvetica Neue"/>
                        </a:rPr>
                        <a:t> module </a:t>
                      </a:r>
                      <a:r>
                        <a:rPr lang="es-ES" sz="1900" b="1" i="0" u="none" strike="noStrike" dirty="0" err="1">
                          <a:solidFill>
                            <a:srgbClr val="FFFFFF"/>
                          </a:solidFill>
                          <a:effectLst/>
                          <a:latin typeface="Helvetica Neue"/>
                        </a:rPr>
                        <a:t>concentrates</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on</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the</a:t>
                      </a:r>
                      <a:r>
                        <a:rPr lang="es-ES" sz="1900" b="1" i="0" u="none" strike="noStrike" dirty="0">
                          <a:solidFill>
                            <a:srgbClr val="FFFFFF"/>
                          </a:solidFill>
                          <a:effectLst/>
                          <a:latin typeface="Helvetica Neue"/>
                        </a:rPr>
                        <a:t> visual </a:t>
                      </a:r>
                      <a:r>
                        <a:rPr lang="es-ES" sz="1900" b="1" i="0" u="none" strike="noStrike" dirty="0" err="1">
                          <a:solidFill>
                            <a:srgbClr val="FFFFFF"/>
                          </a:solidFill>
                          <a:effectLst/>
                          <a:latin typeface="Helvetica Neue"/>
                        </a:rPr>
                        <a:t>explanation</a:t>
                      </a:r>
                      <a:r>
                        <a:rPr lang="es-ES" sz="1900" b="1" i="0" u="none" strike="noStrike" dirty="0">
                          <a:solidFill>
                            <a:srgbClr val="FFFFFF"/>
                          </a:solidFill>
                          <a:effectLst/>
                          <a:latin typeface="Helvetica Neue"/>
                        </a:rPr>
                        <a:t> of ideas and </a:t>
                      </a:r>
                      <a:r>
                        <a:rPr lang="es-ES" sz="1900" b="1" i="0" u="none" strike="noStrike" dirty="0" err="1">
                          <a:solidFill>
                            <a:srgbClr val="FFFFFF"/>
                          </a:solidFill>
                          <a:effectLst/>
                          <a:latin typeface="Helvetica Neue"/>
                        </a:rPr>
                        <a:t>ecological</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concepts</a:t>
                      </a:r>
                      <a:r>
                        <a:rPr lang="es-ES" sz="1900" b="1" i="0" u="none" strike="noStrike" dirty="0">
                          <a:solidFill>
                            <a:srgbClr val="FFFFFF"/>
                          </a:solidFill>
                          <a:effectLst/>
                          <a:latin typeface="Helvetica Neue"/>
                        </a:rPr>
                        <a:t> in </a:t>
                      </a:r>
                      <a:r>
                        <a:rPr lang="es-ES" sz="1900" b="1" i="0" u="none" strike="noStrike" dirty="0" err="1">
                          <a:solidFill>
                            <a:srgbClr val="FFFFFF"/>
                          </a:solidFill>
                          <a:effectLst/>
                          <a:latin typeface="Helvetica Neue"/>
                        </a:rPr>
                        <a:t>architectural</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design</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These</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courses</a:t>
                      </a:r>
                      <a:r>
                        <a:rPr lang="es-ES" sz="1900" b="1" i="0" u="none" strike="noStrike" dirty="0">
                          <a:solidFill>
                            <a:srgbClr val="FFFFFF"/>
                          </a:solidFill>
                          <a:effectLst/>
                          <a:latin typeface="Helvetica Neue"/>
                        </a:rPr>
                        <a:t> are </a:t>
                      </a:r>
                      <a:r>
                        <a:rPr lang="es-ES" sz="1900" b="1" i="0" u="none" strike="noStrike" dirty="0" err="1">
                          <a:solidFill>
                            <a:srgbClr val="FFFFFF"/>
                          </a:solidFill>
                          <a:effectLst/>
                          <a:latin typeface="Helvetica Neue"/>
                        </a:rPr>
                        <a:t>designed</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to</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apply</a:t>
                      </a:r>
                      <a:r>
                        <a:rPr lang="es-ES" sz="1900" b="1" i="0" u="none" strike="noStrike" dirty="0">
                          <a:solidFill>
                            <a:srgbClr val="FFFFFF"/>
                          </a:solidFill>
                          <a:effectLst/>
                          <a:latin typeface="Helvetica Neue"/>
                        </a:rPr>
                        <a:t> software and </a:t>
                      </a:r>
                      <a:r>
                        <a:rPr lang="es-ES" sz="1900" b="1" i="0" u="none" strike="noStrike" dirty="0" err="1">
                          <a:solidFill>
                            <a:srgbClr val="FFFFFF"/>
                          </a:solidFill>
                          <a:effectLst/>
                          <a:latin typeface="Helvetica Neue"/>
                        </a:rPr>
                        <a:t>visualization</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techniques</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that</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challenge</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the</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conventions</a:t>
                      </a:r>
                      <a:r>
                        <a:rPr lang="es-ES" sz="1900" b="1" i="0" u="none" strike="noStrike" dirty="0">
                          <a:solidFill>
                            <a:srgbClr val="FFFFFF"/>
                          </a:solidFill>
                          <a:effectLst/>
                          <a:latin typeface="Helvetica Neue"/>
                        </a:rPr>
                        <a:t> of </a:t>
                      </a:r>
                      <a:r>
                        <a:rPr lang="es-ES" sz="1900" b="1" i="0" u="none" strike="noStrike" dirty="0" err="1">
                          <a:solidFill>
                            <a:srgbClr val="FFFFFF"/>
                          </a:solidFill>
                          <a:effectLst/>
                          <a:latin typeface="Helvetica Neue"/>
                        </a:rPr>
                        <a:t>representation</a:t>
                      </a:r>
                      <a:r>
                        <a:rPr lang="es-ES" sz="1900" b="1" i="0" u="none" strike="noStrike" dirty="0">
                          <a:solidFill>
                            <a:srgbClr val="FFFFFF"/>
                          </a:solidFill>
                          <a:effectLst/>
                          <a:latin typeface="Helvetica Neue"/>
                        </a:rPr>
                        <a:t> and </a:t>
                      </a:r>
                      <a:r>
                        <a:rPr lang="es-ES" sz="1900" b="1" i="0" u="none" strike="noStrike" dirty="0" err="1">
                          <a:solidFill>
                            <a:srgbClr val="FFFFFF"/>
                          </a:solidFill>
                          <a:effectLst/>
                          <a:latin typeface="Helvetica Neue"/>
                        </a:rPr>
                        <a:t>architectural</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drawing</a:t>
                      </a:r>
                      <a:r>
                        <a:rPr lang="es-ES" sz="1900" b="1" i="0" u="none" strike="noStrike" dirty="0">
                          <a:solidFill>
                            <a:srgbClr val="FFFFFF"/>
                          </a:solidFill>
                          <a:effectLst/>
                          <a:latin typeface="Helvetica Neue"/>
                        </a:rPr>
                        <a:t>. In </a:t>
                      </a:r>
                      <a:r>
                        <a:rPr lang="es-ES" sz="1900" b="1" i="0" u="none" strike="noStrike" dirty="0" err="1">
                          <a:solidFill>
                            <a:srgbClr val="FFFFFF"/>
                          </a:solidFill>
                          <a:effectLst/>
                          <a:latin typeface="Helvetica Neue"/>
                        </a:rPr>
                        <a:t>addition</a:t>
                      </a:r>
                      <a:r>
                        <a:rPr lang="es-ES" sz="1900" b="1" i="0" u="none" strike="noStrike" dirty="0">
                          <a:solidFill>
                            <a:srgbClr val="FFFFFF"/>
                          </a:solidFill>
                          <a:effectLst/>
                          <a:latin typeface="Helvetica Neue"/>
                        </a:rPr>
                        <a:t>, Performance </a:t>
                      </a:r>
                      <a:r>
                        <a:rPr lang="es-ES" sz="1900" b="1" i="0" u="none" strike="noStrike" dirty="0" err="1">
                          <a:solidFill>
                            <a:srgbClr val="FFFFFF"/>
                          </a:solidFill>
                          <a:effectLst/>
                          <a:latin typeface="Helvetica Neue"/>
                        </a:rPr>
                        <a:t>Arts</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theatrer</a:t>
                      </a:r>
                      <a:r>
                        <a:rPr lang="es-ES" sz="1900" b="1" i="0" u="none" strike="noStrike" dirty="0">
                          <a:solidFill>
                            <a:srgbClr val="FFFFFF"/>
                          </a:solidFill>
                          <a:effectLst/>
                          <a:latin typeface="Helvetica Neue"/>
                        </a:rPr>
                        <a:t>, dance) </a:t>
                      </a:r>
                      <a:r>
                        <a:rPr lang="es-ES" sz="1900" b="1" i="0" u="none" strike="noStrike" dirty="0" err="1">
                          <a:solidFill>
                            <a:srgbClr val="FFFFFF"/>
                          </a:solidFill>
                          <a:effectLst/>
                          <a:latin typeface="Helvetica Neue"/>
                        </a:rPr>
                        <a:t>will</a:t>
                      </a:r>
                      <a:r>
                        <a:rPr lang="es-ES" sz="1900" b="1" i="0" u="none" strike="noStrike" dirty="0">
                          <a:solidFill>
                            <a:srgbClr val="FFFFFF"/>
                          </a:solidFill>
                          <a:effectLst/>
                          <a:latin typeface="Helvetica Neue"/>
                        </a:rPr>
                        <a:t> be </a:t>
                      </a:r>
                      <a:r>
                        <a:rPr lang="es-ES" sz="1900" b="1" i="0" u="none" strike="noStrike" dirty="0" err="1">
                          <a:solidFill>
                            <a:srgbClr val="FFFFFF"/>
                          </a:solidFill>
                          <a:effectLst/>
                          <a:latin typeface="Helvetica Neue"/>
                        </a:rPr>
                        <a:t>incorporated</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to</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the</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methods</a:t>
                      </a:r>
                      <a:r>
                        <a:rPr lang="es-ES" sz="1900" b="1" i="0" u="none" strike="noStrike" dirty="0">
                          <a:solidFill>
                            <a:srgbClr val="FFFFFF"/>
                          </a:solidFill>
                          <a:effectLst/>
                          <a:latin typeface="Helvetica Neue"/>
                        </a:rPr>
                        <a:t> of visual </a:t>
                      </a:r>
                      <a:r>
                        <a:rPr lang="es-ES" sz="1900" b="1" i="0" u="none" strike="noStrike" dirty="0" err="1">
                          <a:solidFill>
                            <a:srgbClr val="FFFFFF"/>
                          </a:solidFill>
                          <a:effectLst/>
                          <a:latin typeface="Helvetica Neue"/>
                        </a:rPr>
                        <a:t>communication</a:t>
                      </a:r>
                      <a:r>
                        <a:rPr lang="es-ES" sz="1900" b="1" i="0" u="none" strike="noStrike" dirty="0">
                          <a:solidFill>
                            <a:srgbClr val="FFFFFF"/>
                          </a:solidFill>
                          <a:effectLst/>
                          <a:latin typeface="Helvetica Neue"/>
                        </a:rPr>
                        <a:t> of </a:t>
                      </a:r>
                      <a:r>
                        <a:rPr lang="es-ES" sz="1900" b="1" i="0" u="none" strike="noStrike" dirty="0" err="1">
                          <a:solidFill>
                            <a:srgbClr val="FFFFFF"/>
                          </a:solidFill>
                          <a:effectLst/>
                          <a:latin typeface="Helvetica Neue"/>
                        </a:rPr>
                        <a:t>architectural</a:t>
                      </a:r>
                      <a:r>
                        <a:rPr lang="es-ES" sz="1900" b="1" i="0" u="none" strike="noStrike" dirty="0">
                          <a:solidFill>
                            <a:srgbClr val="FFFFFF"/>
                          </a:solidFill>
                          <a:effectLst/>
                          <a:latin typeface="Helvetica Neue"/>
                        </a:rPr>
                        <a:t> </a:t>
                      </a:r>
                      <a:r>
                        <a:rPr lang="es-ES" sz="1900" b="1" i="0" u="none" strike="noStrike" dirty="0" err="1">
                          <a:solidFill>
                            <a:srgbClr val="FFFFFF"/>
                          </a:solidFill>
                          <a:effectLst/>
                          <a:latin typeface="Helvetica Neue"/>
                        </a:rPr>
                        <a:t>projects</a:t>
                      </a:r>
                      <a:endParaRPr lang="es-ES" sz="1900" b="1" i="0" u="none" strike="noStrike" dirty="0">
                        <a:solidFill>
                          <a:srgbClr val="FFFFFF"/>
                        </a:solidFill>
                        <a:effectLst/>
                        <a:latin typeface="Helvetica Neue"/>
                      </a:endParaRPr>
                    </a:p>
                  </a:txBody>
                  <a:tcPr marL="10083" marR="10083" marT="100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60497A"/>
                    </a:solidFill>
                  </a:tcPr>
                </a:tc>
                <a:extLst>
                  <a:ext uri="{0D108BD9-81ED-4DB2-BD59-A6C34878D82A}">
                    <a16:rowId xmlns:a16="http://schemas.microsoft.com/office/drawing/2014/main" val="10001"/>
                  </a:ext>
                </a:extLst>
              </a:tr>
              <a:tr h="300475">
                <a:tc>
                  <a:txBody>
                    <a:bodyPr/>
                    <a:lstStyle/>
                    <a:p>
                      <a:pPr algn="ctr" fontAlgn="ctr"/>
                      <a:r>
                        <a:rPr lang="es-ES" sz="1900" b="1" i="0" u="none" strike="noStrike">
                          <a:solidFill>
                            <a:srgbClr val="FFFFFF"/>
                          </a:solidFill>
                          <a:effectLst/>
                          <a:latin typeface="Helvetica Neue"/>
                        </a:rPr>
                        <a:t>VISUAL REPRESENTATION</a:t>
                      </a:r>
                    </a:p>
                  </a:txBody>
                  <a:tcPr marL="10083" marR="10083" marT="100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497A"/>
                    </a:solidFill>
                  </a:tcPr>
                </a:tc>
                <a:extLst>
                  <a:ext uri="{0D108BD9-81ED-4DB2-BD59-A6C34878D82A}">
                    <a16:rowId xmlns:a16="http://schemas.microsoft.com/office/drawing/2014/main" val="10002"/>
                  </a:ext>
                </a:extLst>
              </a:tr>
              <a:tr h="433571">
                <a:tc>
                  <a:txBody>
                    <a:bodyPr/>
                    <a:lstStyle/>
                    <a:p>
                      <a:pPr algn="ctr" fontAlgn="ctr"/>
                      <a:r>
                        <a:rPr lang="es-ES" sz="1900" b="0" i="0" u="none" strike="noStrike">
                          <a:solidFill>
                            <a:srgbClr val="000000"/>
                          </a:solidFill>
                          <a:effectLst/>
                          <a:latin typeface="Helvetica Neue"/>
                        </a:rPr>
                        <a:t>2 COURSES</a:t>
                      </a:r>
                    </a:p>
                  </a:txBody>
                  <a:tcPr marL="10083" marR="10083" marT="100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2491">
                <a:tc>
                  <a:txBody>
                    <a:bodyPr/>
                    <a:lstStyle/>
                    <a:p>
                      <a:pPr algn="ctr" fontAlgn="ctr"/>
                      <a:r>
                        <a:rPr lang="es-ES" sz="1900" b="0" i="0" u="none" strike="noStrike" dirty="0">
                          <a:solidFill>
                            <a:srgbClr val="000000"/>
                          </a:solidFill>
                          <a:effectLst/>
                          <a:latin typeface="Helvetica Neue"/>
                        </a:rPr>
                        <a:t>4 </a:t>
                      </a:r>
                      <a:r>
                        <a:rPr lang="es-ES" sz="1900" b="0" i="0" u="none" strike="noStrike" dirty="0" err="1">
                          <a:solidFill>
                            <a:srgbClr val="000000"/>
                          </a:solidFill>
                          <a:effectLst/>
                          <a:latin typeface="Helvetica Neue"/>
                        </a:rPr>
                        <a:t>Credits</a:t>
                      </a:r>
                      <a:r>
                        <a:rPr lang="es-ES" sz="1900" b="0" i="0" u="none" strike="noStrike" dirty="0">
                          <a:solidFill>
                            <a:srgbClr val="000000"/>
                          </a:solidFill>
                          <a:effectLst/>
                          <a:latin typeface="Helvetica Neue"/>
                        </a:rPr>
                        <a:t> </a:t>
                      </a:r>
                    </a:p>
                  </a:txBody>
                  <a:tcPr marL="10083" marR="10083" marT="100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Imagen 6" descr="Macintosh HD:Users:ernestovalerothomas:Desktop:2019:1_Spring Semester Feb-June 2019:Augmented Reality :DSC03428.jpg"/>
          <p:cNvPicPr/>
          <p:nvPr/>
        </p:nvPicPr>
        <p:blipFill>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7358575" y="1517728"/>
            <a:ext cx="4791860" cy="3191856"/>
          </a:xfrm>
          <a:prstGeom prst="rect">
            <a:avLst/>
          </a:prstGeom>
          <a:noFill/>
          <a:ln>
            <a:noFill/>
          </a:ln>
        </p:spPr>
      </p:pic>
      <p:pic>
        <p:nvPicPr>
          <p:cNvPr id="4" name="Imagen 3" descr="sd_ed_blk.png">
            <a:extLst>
              <a:ext uri="{FF2B5EF4-FFF2-40B4-BE49-F238E27FC236}">
                <a16:creationId xmlns:a16="http://schemas.microsoft.com/office/drawing/2014/main" id="{EC8B7727-EF21-3177-7AC8-79D5FF5F7B19}"/>
              </a:ext>
            </a:extLst>
          </p:cNvPr>
          <p:cNvPicPr>
            <a:picLocks noChangeAspect="1"/>
          </p:cNvPicPr>
          <p:nvPr/>
        </p:nvPicPr>
        <p:blipFill>
          <a:blip r:embed="rId4"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9" name="文本框 22">
            <a:extLst>
              <a:ext uri="{FF2B5EF4-FFF2-40B4-BE49-F238E27FC236}">
                <a16:creationId xmlns:a16="http://schemas.microsoft.com/office/drawing/2014/main" id="{3FC6D4E6-08FE-C039-9B1A-A8F8D8160390}"/>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1487771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3881501882"/>
              </p:ext>
            </p:extLst>
          </p:nvPr>
        </p:nvGraphicFramePr>
        <p:xfrm>
          <a:off x="2798623" y="441191"/>
          <a:ext cx="4057255" cy="6247480"/>
        </p:xfrm>
        <a:graphic>
          <a:graphicData uri="http://schemas.openxmlformats.org/drawingml/2006/table">
            <a:tbl>
              <a:tblPr/>
              <a:tblGrid>
                <a:gridCol w="4057255">
                  <a:extLst>
                    <a:ext uri="{9D8B030D-6E8A-4147-A177-3AD203B41FA5}">
                      <a16:colId xmlns:a16="http://schemas.microsoft.com/office/drawing/2014/main" val="20000"/>
                    </a:ext>
                  </a:extLst>
                </a:gridCol>
              </a:tblGrid>
              <a:tr h="1639077">
                <a:tc>
                  <a:txBody>
                    <a:bodyPr/>
                    <a:lstStyle/>
                    <a:p>
                      <a:pPr algn="ctr" fontAlgn="ctr"/>
                      <a:r>
                        <a:rPr lang="es-ES" sz="3600" b="1" i="0" u="none" strike="noStrike" dirty="0">
                          <a:solidFill>
                            <a:srgbClr val="FFFFFF"/>
                          </a:solidFill>
                          <a:effectLst/>
                          <a:latin typeface="Helvetica Neue"/>
                        </a:rPr>
                        <a:t>BRANDING, MANAGEMENT &amp; PORTFOLIO </a:t>
                      </a:r>
                    </a:p>
                  </a:txBody>
                  <a:tcPr marL="9266" marR="9266" marT="9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BA820"/>
                    </a:solidFill>
                  </a:tcPr>
                </a:tc>
                <a:extLst>
                  <a:ext uri="{0D108BD9-81ED-4DB2-BD59-A6C34878D82A}">
                    <a16:rowId xmlns:a16="http://schemas.microsoft.com/office/drawing/2014/main" val="10000"/>
                  </a:ext>
                </a:extLst>
              </a:tr>
              <a:tr h="3762049">
                <a:tc>
                  <a:txBody>
                    <a:bodyPr/>
                    <a:lstStyle/>
                    <a:p>
                      <a:pPr algn="ctr" fontAlgn="ctr"/>
                      <a:r>
                        <a:rPr lang="es-ES" sz="2000" b="1" i="0" u="none" strike="noStrike" dirty="0" err="1">
                          <a:solidFill>
                            <a:srgbClr val="FFFFFF"/>
                          </a:solidFill>
                          <a:effectLst/>
                          <a:latin typeface="Helvetica Neue"/>
                        </a:rPr>
                        <a:t>These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three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courses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provide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students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with</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the</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knowledge</a:t>
                      </a:r>
                      <a:r>
                        <a:rPr lang="es-ES" sz="2000" b="1" i="0" u="none" strike="noStrike" dirty="0">
                          <a:solidFill>
                            <a:srgbClr val="FFFFFF"/>
                          </a:solidFill>
                          <a:effectLst/>
                          <a:latin typeface="Helvetica Neue"/>
                        </a:rPr>
                        <a:t> and </a:t>
                      </a:r>
                      <a:r>
                        <a:rPr lang="es-ES" sz="2000" b="1" i="0" u="none" strike="noStrike" dirty="0" err="1">
                          <a:solidFill>
                            <a:srgbClr val="FFFFFF"/>
                          </a:solidFill>
                          <a:effectLst/>
                          <a:latin typeface="Helvetica Neue"/>
                        </a:rPr>
                        <a:t>judgment</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needed</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to</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fit</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an</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architect</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for</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her</a:t>
                      </a:r>
                      <a:r>
                        <a:rPr lang="es-ES" sz="2000" b="1" i="0" u="none" strike="noStrike" dirty="0">
                          <a:solidFill>
                            <a:srgbClr val="FFFFFF"/>
                          </a:solidFill>
                          <a:effectLst/>
                          <a:latin typeface="Helvetica Neue"/>
                        </a:rPr>
                        <a:t>/</a:t>
                      </a:r>
                      <a:r>
                        <a:rPr lang="es-ES" sz="2000" b="1" i="0" u="none" strike="noStrike" dirty="0" err="1">
                          <a:solidFill>
                            <a:srgbClr val="FFFFFF"/>
                          </a:solidFill>
                          <a:effectLst/>
                          <a:latin typeface="Helvetica Neue"/>
                        </a:rPr>
                        <a:t>his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professional</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experiences</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To</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understand</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how</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an</a:t>
                      </a:r>
                      <a:r>
                        <a:rPr lang="es-ES" sz="2000" b="1" i="0" u="none" strike="noStrike" dirty="0">
                          <a:solidFill>
                            <a:srgbClr val="FFFFFF"/>
                          </a:solidFill>
                          <a:effectLst/>
                          <a:latin typeface="Helvetica Neue"/>
                        </a:rPr>
                        <a:t> office </a:t>
                      </a:r>
                      <a:r>
                        <a:rPr lang="es-ES" sz="2000" b="1" i="0" u="none" strike="noStrike" dirty="0" err="1">
                          <a:solidFill>
                            <a:srgbClr val="FFFFFF"/>
                          </a:solidFill>
                          <a:effectLst/>
                          <a:latin typeface="Helvetica Neue"/>
                        </a:rPr>
                        <a:t>organization</a:t>
                      </a:r>
                      <a:r>
                        <a:rPr lang="es-ES" sz="2000" b="1" i="0" u="none" strike="noStrike" dirty="0">
                          <a:solidFill>
                            <a:srgbClr val="FFFFFF"/>
                          </a:solidFill>
                          <a:effectLst/>
                          <a:latin typeface="Helvetica Neue"/>
                        </a:rPr>
                        <a:t> and a </a:t>
                      </a:r>
                      <a:r>
                        <a:rPr lang="es-ES" sz="2000" b="1" i="0" u="none" strike="noStrike" dirty="0" err="1">
                          <a:solidFill>
                            <a:srgbClr val="FFFFFF"/>
                          </a:solidFill>
                          <a:effectLst/>
                          <a:latin typeface="Helvetica Neue"/>
                        </a:rPr>
                        <a:t>design</a:t>
                      </a:r>
                      <a:r>
                        <a:rPr lang="es-ES" sz="2000" b="1" i="0" u="none" strike="noStrike" dirty="0">
                          <a:solidFill>
                            <a:srgbClr val="FFFFFF"/>
                          </a:solidFill>
                          <a:effectLst/>
                          <a:latin typeface="Helvetica Neue"/>
                        </a:rPr>
                        <a:t> </a:t>
                      </a:r>
                      <a:r>
                        <a:rPr lang="es-ES" sz="2000" b="1" i="0" u="none" strike="noStrike" dirty="0" err="1">
                          <a:solidFill>
                            <a:srgbClr val="FFFFFF"/>
                          </a:solidFill>
                          <a:effectLst/>
                          <a:latin typeface="Helvetica Neue"/>
                        </a:rPr>
                        <a:t>project</a:t>
                      </a:r>
                      <a:r>
                        <a:rPr lang="es-ES" sz="2000" b="1" i="0" u="none" strike="noStrike" dirty="0">
                          <a:solidFill>
                            <a:srgbClr val="FFFFFF"/>
                          </a:solidFill>
                          <a:effectLst/>
                          <a:latin typeface="Helvetica Neue"/>
                        </a:rPr>
                        <a:t> are </a:t>
                      </a:r>
                      <a:r>
                        <a:rPr lang="es-ES" sz="2000" b="1" i="0" u="none" strike="noStrike" dirty="0" err="1">
                          <a:solidFill>
                            <a:srgbClr val="FFFFFF"/>
                          </a:solidFill>
                          <a:effectLst/>
                          <a:latin typeface="Helvetica Neue"/>
                        </a:rPr>
                        <a:t>managed</a:t>
                      </a:r>
                      <a:endParaRPr lang="es-ES" sz="2000" b="1" i="0" u="none" strike="noStrike" dirty="0">
                        <a:solidFill>
                          <a:srgbClr val="FFFFFF"/>
                        </a:solidFill>
                        <a:effectLst/>
                        <a:latin typeface="Helvetica Neue"/>
                      </a:endParaRPr>
                    </a:p>
                  </a:txBody>
                  <a:tcPr marL="9266" marR="9266" marT="9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BA820"/>
                    </a:solidFill>
                  </a:tcPr>
                </a:tc>
                <a:extLst>
                  <a:ext uri="{0D108BD9-81ED-4DB2-BD59-A6C34878D82A}">
                    <a16:rowId xmlns:a16="http://schemas.microsoft.com/office/drawing/2014/main" val="10001"/>
                  </a:ext>
                </a:extLst>
              </a:tr>
              <a:tr h="276131">
                <a:tc>
                  <a:txBody>
                    <a:bodyPr/>
                    <a:lstStyle/>
                    <a:p>
                      <a:pPr algn="ctr" fontAlgn="ctr"/>
                      <a:r>
                        <a:rPr lang="es-ES" sz="1700" b="1" i="0" u="none" strike="noStrike">
                          <a:solidFill>
                            <a:srgbClr val="FFFFFF"/>
                          </a:solidFill>
                          <a:effectLst/>
                          <a:latin typeface="Helvetica Neue"/>
                        </a:rPr>
                        <a:t>PROFESSIONAL PRACTICE  </a:t>
                      </a:r>
                    </a:p>
                  </a:txBody>
                  <a:tcPr marL="9266" marR="9266" marT="9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A820"/>
                    </a:solidFill>
                  </a:tcPr>
                </a:tc>
                <a:extLst>
                  <a:ext uri="{0D108BD9-81ED-4DB2-BD59-A6C34878D82A}">
                    <a16:rowId xmlns:a16="http://schemas.microsoft.com/office/drawing/2014/main" val="10002"/>
                  </a:ext>
                </a:extLst>
              </a:tr>
              <a:tr h="276131">
                <a:tc>
                  <a:txBody>
                    <a:bodyPr/>
                    <a:lstStyle/>
                    <a:p>
                      <a:pPr algn="ctr" fontAlgn="ctr"/>
                      <a:r>
                        <a:rPr lang="es-ES" sz="1700" b="0" i="0" u="none" strike="noStrike">
                          <a:solidFill>
                            <a:srgbClr val="000000"/>
                          </a:solidFill>
                          <a:effectLst/>
                          <a:latin typeface="Helvetica Neue"/>
                        </a:rPr>
                        <a:t>3 COURSES</a:t>
                      </a:r>
                    </a:p>
                  </a:txBody>
                  <a:tcPr marL="9266" marR="9266" marT="9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7983">
                <a:tc>
                  <a:txBody>
                    <a:bodyPr/>
                    <a:lstStyle/>
                    <a:p>
                      <a:pPr algn="ctr" fontAlgn="ctr"/>
                      <a:r>
                        <a:rPr lang="es-ES" sz="1700" b="0" i="0" u="none" strike="noStrike" dirty="0">
                          <a:solidFill>
                            <a:srgbClr val="000000"/>
                          </a:solidFill>
                          <a:effectLst/>
                          <a:latin typeface="Helvetica Neue"/>
                        </a:rPr>
                        <a:t>10 </a:t>
                      </a:r>
                      <a:r>
                        <a:rPr lang="es-ES" sz="1700" b="0" i="0" u="none" strike="noStrike" dirty="0" err="1">
                          <a:solidFill>
                            <a:srgbClr val="000000"/>
                          </a:solidFill>
                          <a:effectLst/>
                          <a:latin typeface="Helvetica Neue"/>
                        </a:rPr>
                        <a:t>Credits</a:t>
                      </a:r>
                      <a:r>
                        <a:rPr lang="es-ES" sz="1700" b="0" i="0" u="none" strike="noStrike" dirty="0">
                          <a:solidFill>
                            <a:srgbClr val="000000"/>
                          </a:solidFill>
                          <a:effectLst/>
                          <a:latin typeface="Helvetica Neue"/>
                        </a:rPr>
                        <a:t> </a:t>
                      </a:r>
                    </a:p>
                  </a:txBody>
                  <a:tcPr marL="9266" marR="9266" marT="9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Imagen 6" descr="DSC02634.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78244" y="1571278"/>
            <a:ext cx="4865249" cy="3328805"/>
          </a:xfrm>
          <a:prstGeom prst="rect">
            <a:avLst/>
          </a:prstGeom>
        </p:spPr>
      </p:pic>
      <p:pic>
        <p:nvPicPr>
          <p:cNvPr id="4" name="Imagen 3" descr="sd_ed_blk.png">
            <a:extLst>
              <a:ext uri="{FF2B5EF4-FFF2-40B4-BE49-F238E27FC236}">
                <a16:creationId xmlns:a16="http://schemas.microsoft.com/office/drawing/2014/main" id="{98B61C7E-7359-27B5-7E86-1640D5DC7A18}"/>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9" name="文本框 22">
            <a:extLst>
              <a:ext uri="{FF2B5EF4-FFF2-40B4-BE49-F238E27FC236}">
                <a16:creationId xmlns:a16="http://schemas.microsoft.com/office/drawing/2014/main" id="{5A44E03B-739D-6471-9279-92A0DA4A4846}"/>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537445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3577126494"/>
              </p:ext>
            </p:extLst>
          </p:nvPr>
        </p:nvGraphicFramePr>
        <p:xfrm>
          <a:off x="2531279" y="420157"/>
          <a:ext cx="4131986" cy="6283144"/>
        </p:xfrm>
        <a:graphic>
          <a:graphicData uri="http://schemas.openxmlformats.org/drawingml/2006/table">
            <a:tbl>
              <a:tblPr/>
              <a:tblGrid>
                <a:gridCol w="4131986">
                  <a:extLst>
                    <a:ext uri="{9D8B030D-6E8A-4147-A177-3AD203B41FA5}">
                      <a16:colId xmlns:a16="http://schemas.microsoft.com/office/drawing/2014/main" val="20000"/>
                    </a:ext>
                  </a:extLst>
                </a:gridCol>
              </a:tblGrid>
              <a:tr h="1593712">
                <a:tc>
                  <a:txBody>
                    <a:bodyPr/>
                    <a:lstStyle/>
                    <a:p>
                      <a:pPr algn="ctr" fontAlgn="ctr"/>
                      <a:r>
                        <a:rPr lang="es-ES" sz="3600" b="1" i="0" u="none" strike="noStrike" dirty="0">
                          <a:solidFill>
                            <a:srgbClr val="FFFFFF"/>
                          </a:solidFill>
                          <a:effectLst/>
                          <a:latin typeface="Helvetica Neue"/>
                        </a:rPr>
                        <a:t>THEMATIC WORKSHOPS </a:t>
                      </a:r>
                    </a:p>
                  </a:txBody>
                  <a:tcPr marL="6498" marR="6498" marT="64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98B88"/>
                    </a:solidFill>
                  </a:tcPr>
                </a:tc>
                <a:extLst>
                  <a:ext uri="{0D108BD9-81ED-4DB2-BD59-A6C34878D82A}">
                    <a16:rowId xmlns:a16="http://schemas.microsoft.com/office/drawing/2014/main" val="10000"/>
                  </a:ext>
                </a:extLst>
              </a:tr>
              <a:tr h="3718660">
                <a:tc>
                  <a:txBody>
                    <a:bodyPr/>
                    <a:lstStyle/>
                    <a:p>
                      <a:pPr algn="ctr" fontAlgn="t"/>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aim</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this</a:t>
                      </a:r>
                      <a:r>
                        <a:rPr lang="es-ES" sz="1800" b="1" i="0" u="none" strike="noStrike" dirty="0">
                          <a:solidFill>
                            <a:srgbClr val="FFFFFF"/>
                          </a:solidFill>
                          <a:effectLst/>
                          <a:latin typeface="Helvetica Neue"/>
                        </a:rPr>
                        <a:t> module </a:t>
                      </a:r>
                      <a:r>
                        <a:rPr lang="es-ES" sz="1800" b="1" i="0" u="none" strike="noStrike" dirty="0" err="1">
                          <a:solidFill>
                            <a:srgbClr val="FFFFFF"/>
                          </a:solidFill>
                          <a:effectLst/>
                          <a:latin typeface="Helvetica Neue"/>
                        </a:rPr>
                        <a:t>is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encourage</a:t>
                      </a:r>
                      <a:r>
                        <a:rPr lang="es-ES" sz="1800" b="1" i="0" u="none" strike="noStrike" dirty="0">
                          <a:solidFill>
                            <a:srgbClr val="FFFFFF"/>
                          </a:solidFill>
                          <a:effectLst/>
                          <a:latin typeface="Helvetica Neue"/>
                        </a:rPr>
                        <a:t> dialogues and </a:t>
                      </a:r>
                      <a:r>
                        <a:rPr lang="es-ES" sz="1800" b="1" i="0" u="none" strike="noStrike" dirty="0" err="1">
                          <a:solidFill>
                            <a:srgbClr val="FFFFFF"/>
                          </a:solidFill>
                          <a:effectLst/>
                          <a:latin typeface="Helvetica Neue"/>
                        </a:rPr>
                        <a:t>reflection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around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contemporary</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challenges</a:t>
                      </a:r>
                      <a:r>
                        <a:rPr lang="es-ES" sz="1800" b="1" i="0" u="none" strike="noStrike" dirty="0">
                          <a:solidFill>
                            <a:srgbClr val="FFFFFF"/>
                          </a:solidFill>
                          <a:effectLst/>
                          <a:latin typeface="Helvetica Neue"/>
                        </a:rPr>
                        <a:t> in </a:t>
                      </a:r>
                      <a:r>
                        <a:rPr lang="es-ES" sz="1800" b="1" i="0" u="none" strike="noStrike" dirty="0" err="1">
                          <a:solidFill>
                            <a:srgbClr val="FFFFFF"/>
                          </a:solidFill>
                          <a:effectLst/>
                          <a:latin typeface="Helvetica Neue"/>
                        </a:rPr>
                        <a:t>ecological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design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Students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work</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with</a:t>
                      </a:r>
                      <a:r>
                        <a:rPr lang="es-ES" sz="1800" b="1" i="0" u="none" strike="noStrike" dirty="0">
                          <a:solidFill>
                            <a:srgbClr val="FFFFFF"/>
                          </a:solidFill>
                          <a:effectLst/>
                          <a:latin typeface="Helvetica Neue"/>
                        </a:rPr>
                        <a:t> DETAO Masters, </a:t>
                      </a:r>
                      <a:r>
                        <a:rPr lang="es-ES" sz="1800" b="1" i="0" u="none" strike="noStrike" dirty="0" err="1">
                          <a:solidFill>
                            <a:srgbClr val="FFFFFF"/>
                          </a:solidFill>
                          <a:effectLst/>
                          <a:latin typeface="Helvetica Neue"/>
                        </a:rPr>
                        <a:t>guest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lecturers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or</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select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faculty</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specific</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topics</a:t>
                      </a:r>
                      <a:r>
                        <a:rPr lang="es-ES" sz="1800" b="1" i="0" u="none" strike="noStrike" dirty="0">
                          <a:solidFill>
                            <a:srgbClr val="FFFFFF"/>
                          </a:solidFill>
                          <a:effectLst/>
                          <a:latin typeface="Helvetica Neue"/>
                        </a:rPr>
                        <a:t> in </a:t>
                      </a:r>
                      <a:r>
                        <a:rPr lang="es-ES" sz="1800" b="1" i="0" u="none" strike="noStrike" dirty="0" err="1">
                          <a:solidFill>
                            <a:srgbClr val="FFFFFF"/>
                          </a:solidFill>
                          <a:effectLst/>
                          <a:latin typeface="Helvetica Neue"/>
                        </a:rPr>
                        <a:t>architecture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outcomes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from</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students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reflect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different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approaches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form</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technique</a:t>
                      </a:r>
                      <a:r>
                        <a:rPr lang="es-ES" sz="1800" b="1" i="0" u="none" strike="noStrike" dirty="0">
                          <a:solidFill>
                            <a:srgbClr val="FFFFFF"/>
                          </a:solidFill>
                          <a:effectLst/>
                          <a:latin typeface="Helvetica Neue"/>
                        </a:rPr>
                        <a:t>, material, </a:t>
                      </a:r>
                      <a:r>
                        <a:rPr lang="es-ES" sz="1800" b="1" i="0" u="none" strike="noStrike" dirty="0" err="1">
                          <a:solidFill>
                            <a:srgbClr val="FFFFFF"/>
                          </a:solidFill>
                          <a:effectLst/>
                          <a:latin typeface="Helvetica Neue"/>
                        </a:rPr>
                        <a:t>politics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environment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history</a:t>
                      </a:r>
                      <a:r>
                        <a:rPr lang="es-ES" sz="1800" b="1" i="0" u="none" strike="noStrike" dirty="0">
                          <a:solidFill>
                            <a:srgbClr val="FFFFFF"/>
                          </a:solidFill>
                          <a:effectLst/>
                          <a:latin typeface="Helvetica Neue"/>
                        </a:rPr>
                        <a:t>, and are </a:t>
                      </a:r>
                      <a:r>
                        <a:rPr lang="es-ES" sz="1800" b="1" i="0" u="none" strike="noStrike" dirty="0" err="1">
                          <a:solidFill>
                            <a:srgbClr val="FFFFFF"/>
                          </a:solidFill>
                          <a:effectLst/>
                          <a:latin typeface="Helvetica Neue"/>
                        </a:rPr>
                        <a:t>intended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explore </a:t>
                      </a:r>
                      <a:r>
                        <a:rPr lang="es-ES" sz="1800" b="1" i="0" u="none" strike="noStrike" dirty="0" err="1">
                          <a:solidFill>
                            <a:srgbClr val="FFFFFF"/>
                          </a:solidFill>
                          <a:effectLst/>
                          <a:latin typeface="Helvetica Neue"/>
                        </a:rPr>
                        <a:t>future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scenarios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anticipating</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creative</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sustainable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solutions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whatever</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challenges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may</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arise</a:t>
                      </a:r>
                      <a:endParaRPr lang="es-ES" sz="1600" b="1" i="0" u="none" strike="noStrike" dirty="0">
                        <a:solidFill>
                          <a:srgbClr val="FFFFFF"/>
                        </a:solidFill>
                        <a:effectLst/>
                        <a:latin typeface="Helvetica Neue"/>
                      </a:endParaRPr>
                    </a:p>
                  </a:txBody>
                  <a:tcPr marL="6498" marR="6498" marT="64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98B88"/>
                    </a:solidFill>
                  </a:tcPr>
                </a:tc>
                <a:extLst>
                  <a:ext uri="{0D108BD9-81ED-4DB2-BD59-A6C34878D82A}">
                    <a16:rowId xmlns:a16="http://schemas.microsoft.com/office/drawing/2014/main" val="10001"/>
                  </a:ext>
                </a:extLst>
              </a:tr>
              <a:tr h="272946">
                <a:tc>
                  <a:txBody>
                    <a:bodyPr/>
                    <a:lstStyle/>
                    <a:p>
                      <a:pPr algn="ctr" fontAlgn="ctr"/>
                      <a:r>
                        <a:rPr lang="es-ES" sz="1800" b="1" i="0" u="none" strike="noStrike" dirty="0">
                          <a:solidFill>
                            <a:srgbClr val="FFFFFF"/>
                          </a:solidFill>
                          <a:effectLst/>
                          <a:latin typeface="Helvetica Neue"/>
                        </a:rPr>
                        <a:t>INTERNATIONAL WORKSHOPS</a:t>
                      </a:r>
                    </a:p>
                  </a:txBody>
                  <a:tcPr marL="6498" marR="6498" marT="64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8B88"/>
                    </a:solidFill>
                  </a:tcPr>
                </a:tc>
                <a:extLst>
                  <a:ext uri="{0D108BD9-81ED-4DB2-BD59-A6C34878D82A}">
                    <a16:rowId xmlns:a16="http://schemas.microsoft.com/office/drawing/2014/main" val="10002"/>
                  </a:ext>
                </a:extLst>
              </a:tr>
              <a:tr h="272946">
                <a:tc>
                  <a:txBody>
                    <a:bodyPr/>
                    <a:lstStyle/>
                    <a:p>
                      <a:pPr algn="ctr" fontAlgn="ctr"/>
                      <a:r>
                        <a:rPr lang="es-ES" sz="1800" b="0" i="0" u="none" strike="noStrike" dirty="0">
                          <a:solidFill>
                            <a:srgbClr val="000000"/>
                          </a:solidFill>
                          <a:effectLst/>
                          <a:latin typeface="Helvetica Neue"/>
                        </a:rPr>
                        <a:t>4 WORKSHOPS </a:t>
                      </a:r>
                    </a:p>
                  </a:txBody>
                  <a:tcPr marL="6498" marR="6498" marT="64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4777">
                <a:tc>
                  <a:txBody>
                    <a:bodyPr/>
                    <a:lstStyle/>
                    <a:p>
                      <a:pPr algn="ctr" fontAlgn="ctr"/>
                      <a:r>
                        <a:rPr lang="es-ES" sz="1800" b="0" i="0" u="none" strike="noStrike" dirty="0">
                          <a:solidFill>
                            <a:srgbClr val="000000"/>
                          </a:solidFill>
                          <a:effectLst/>
                          <a:latin typeface="Helvetica Neue"/>
                        </a:rPr>
                        <a:t>4 </a:t>
                      </a:r>
                      <a:r>
                        <a:rPr lang="es-ES" sz="1800" b="0" i="0" u="none" strike="noStrike" dirty="0" err="1">
                          <a:solidFill>
                            <a:srgbClr val="000000"/>
                          </a:solidFill>
                          <a:effectLst/>
                          <a:latin typeface="Helvetica Neue"/>
                        </a:rPr>
                        <a:t>Credits</a:t>
                      </a:r>
                      <a:r>
                        <a:rPr lang="es-ES" sz="1800" b="0" i="0" u="none" strike="noStrike" dirty="0">
                          <a:solidFill>
                            <a:srgbClr val="000000"/>
                          </a:solidFill>
                          <a:effectLst/>
                          <a:latin typeface="Helvetica Neue"/>
                        </a:rPr>
                        <a:t> </a:t>
                      </a:r>
                    </a:p>
                  </a:txBody>
                  <a:tcPr marL="6498" marR="6498" marT="64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9" name="Imagen 8" descr="Macintosh HD:Users:ernestovalerothomas:Downloads:model:_DSC7804.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7229214" y="1690486"/>
            <a:ext cx="4901419" cy="3273097"/>
          </a:xfrm>
          <a:prstGeom prst="rect">
            <a:avLst/>
          </a:prstGeom>
          <a:noFill/>
          <a:ln>
            <a:noFill/>
          </a:ln>
        </p:spPr>
      </p:pic>
      <p:pic>
        <p:nvPicPr>
          <p:cNvPr id="4" name="Imagen 3" descr="sd_ed_blk.png">
            <a:extLst>
              <a:ext uri="{FF2B5EF4-FFF2-40B4-BE49-F238E27FC236}">
                <a16:creationId xmlns:a16="http://schemas.microsoft.com/office/drawing/2014/main" id="{CF78064E-FBC1-A45C-7F7C-3CE099CB26B0}"/>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8" name="文本框 22">
            <a:extLst>
              <a:ext uri="{FF2B5EF4-FFF2-40B4-BE49-F238E27FC236}">
                <a16:creationId xmlns:a16="http://schemas.microsoft.com/office/drawing/2014/main" id="{455F0F66-1C32-A74D-1FC1-6874D6139536}"/>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3144669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810633818"/>
              </p:ext>
            </p:extLst>
          </p:nvPr>
        </p:nvGraphicFramePr>
        <p:xfrm>
          <a:off x="2542658" y="476056"/>
          <a:ext cx="4177757" cy="6204145"/>
        </p:xfrm>
        <a:graphic>
          <a:graphicData uri="http://schemas.openxmlformats.org/drawingml/2006/table">
            <a:tbl>
              <a:tblPr/>
              <a:tblGrid>
                <a:gridCol w="4177757">
                  <a:extLst>
                    <a:ext uri="{9D8B030D-6E8A-4147-A177-3AD203B41FA5}">
                      <a16:colId xmlns:a16="http://schemas.microsoft.com/office/drawing/2014/main" val="20000"/>
                    </a:ext>
                  </a:extLst>
                </a:gridCol>
              </a:tblGrid>
              <a:tr h="1136701">
                <a:tc>
                  <a:txBody>
                    <a:bodyPr/>
                    <a:lstStyle/>
                    <a:p>
                      <a:pPr algn="ctr" fontAlgn="ctr"/>
                      <a:r>
                        <a:rPr lang="es-ES" sz="3200" b="1" i="0" u="none" strike="noStrike" dirty="0">
                          <a:solidFill>
                            <a:srgbClr val="FFFFFF"/>
                          </a:solidFill>
                          <a:effectLst/>
                          <a:latin typeface="Helvetica Neue"/>
                        </a:rPr>
                        <a:t>DESIGN STUDIO</a:t>
                      </a:r>
                      <a:r>
                        <a:rPr lang="es-ES" sz="3200" b="1" i="0" u="none" strike="noStrike" baseline="0" dirty="0">
                          <a:solidFill>
                            <a:srgbClr val="FFFFFF"/>
                          </a:solidFill>
                          <a:effectLst/>
                          <a:latin typeface="Helvetica Neue"/>
                        </a:rPr>
                        <a:t> LABORATORIES</a:t>
                      </a:r>
                      <a:endParaRPr lang="es-ES" sz="3200" b="1" i="0" u="none" strike="noStrike" dirty="0">
                        <a:solidFill>
                          <a:srgbClr val="FFFFFF"/>
                        </a:solidFill>
                        <a:effectLst/>
                        <a:latin typeface="Helvetica Neue"/>
                      </a:endParaRPr>
                    </a:p>
                  </a:txBody>
                  <a:tcPr marL="6149" marR="6149" marT="61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9BBB59"/>
                    </a:solidFill>
                  </a:tcPr>
                </a:tc>
                <a:extLst>
                  <a:ext uri="{0D108BD9-81ED-4DB2-BD59-A6C34878D82A}">
                    <a16:rowId xmlns:a16="http://schemas.microsoft.com/office/drawing/2014/main" val="10000"/>
                  </a:ext>
                </a:extLst>
              </a:tr>
              <a:tr h="4045115">
                <a:tc>
                  <a:txBody>
                    <a:bodyPr/>
                    <a:lstStyle/>
                    <a:p>
                      <a:pPr algn="ctr" fontAlgn="ctr"/>
                      <a:r>
                        <a:rPr lang="es-ES" sz="16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mission</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Eco-</a:t>
                      </a:r>
                      <a:r>
                        <a:rPr lang="es-ES" sz="1800" b="1" i="0" u="none" strike="noStrike" dirty="0" err="1">
                          <a:solidFill>
                            <a:srgbClr val="FFFFFF"/>
                          </a:solidFill>
                          <a:effectLst/>
                          <a:latin typeface="Helvetica Neue"/>
                        </a:rPr>
                        <a:t>Design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Studios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is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practice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learning</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outcomes</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EAD </a:t>
                      </a:r>
                      <a:r>
                        <a:rPr lang="es-ES" sz="1800" b="1" i="0" u="none" strike="noStrike" dirty="0" err="1">
                          <a:solidFill>
                            <a:srgbClr val="FFFFFF"/>
                          </a:solidFill>
                          <a:effectLst/>
                          <a:latin typeface="Helvetica Neue"/>
                        </a:rPr>
                        <a:t>curriculum</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into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architectural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projects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Each</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exercise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responds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to</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specific</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contexts</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necesities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location</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projects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varies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not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only</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within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city</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Shanghai</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but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also</a:t>
                      </a:r>
                      <a:r>
                        <a:rPr lang="es-ES" sz="1800" b="1" i="0" u="none" strike="noStrike" dirty="0">
                          <a:solidFill>
                            <a:srgbClr val="FFFFFF"/>
                          </a:solidFill>
                          <a:effectLst/>
                          <a:latin typeface="Helvetica Neue"/>
                        </a:rPr>
                        <a:t> in </a:t>
                      </a:r>
                      <a:r>
                        <a:rPr lang="es-ES" sz="1800" b="1" i="0" u="none" strike="noStrike" dirty="0" err="1">
                          <a:solidFill>
                            <a:srgbClr val="FFFFFF"/>
                          </a:solidFill>
                          <a:effectLst/>
                          <a:latin typeface="Helvetica Neue"/>
                        </a:rPr>
                        <a:t>other</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cities</a:t>
                      </a:r>
                      <a:r>
                        <a:rPr lang="es-ES" sz="1800" b="1" i="0" u="none" strike="noStrike" dirty="0">
                          <a:solidFill>
                            <a:srgbClr val="FFFFFF"/>
                          </a:solidFill>
                          <a:effectLst/>
                          <a:latin typeface="Helvetica Neue"/>
                        </a:rPr>
                        <a:t> of China. Particular </a:t>
                      </a:r>
                      <a:r>
                        <a:rPr lang="es-ES" sz="1800" b="1" i="0" u="none" strike="noStrike" dirty="0" err="1">
                          <a:solidFill>
                            <a:srgbClr val="FFFFFF"/>
                          </a:solidFill>
                          <a:effectLst/>
                          <a:latin typeface="Helvetica Neue"/>
                        </a:rPr>
                        <a:t>levels</a:t>
                      </a:r>
                      <a:r>
                        <a:rPr lang="es-ES" sz="1800" b="1" i="0" u="none" strike="noStrike" dirty="0">
                          <a:solidFill>
                            <a:srgbClr val="FFFFFF"/>
                          </a:solidFill>
                          <a:effectLst/>
                          <a:latin typeface="Helvetica Neue"/>
                        </a:rPr>
                        <a:t> of </a:t>
                      </a:r>
                      <a:r>
                        <a:rPr lang="es-ES" sz="1800" b="1" i="0" u="none" strike="noStrike" dirty="0" err="1">
                          <a:solidFill>
                            <a:srgbClr val="FFFFFF"/>
                          </a:solidFill>
                          <a:effectLst/>
                          <a:latin typeface="Helvetica Neue"/>
                        </a:rPr>
                        <a:t>scale</a:t>
                      </a:r>
                      <a:r>
                        <a:rPr lang="es-ES" sz="1800" b="1" i="0" u="none" strike="noStrike" dirty="0">
                          <a:solidFill>
                            <a:srgbClr val="FFFFFF"/>
                          </a:solidFill>
                          <a:effectLst/>
                          <a:latin typeface="Helvetica Neue"/>
                        </a:rPr>
                        <a:t> are </a:t>
                      </a:r>
                      <a:r>
                        <a:rPr lang="es-ES" sz="1800" b="1" i="0" u="none" strike="noStrike" dirty="0" err="1">
                          <a:solidFill>
                            <a:srgbClr val="FFFFFF"/>
                          </a:solidFill>
                          <a:effectLst/>
                          <a:latin typeface="Helvetica Neue"/>
                        </a:rPr>
                        <a:t>reviewed</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throughout</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a:t>
                      </a:r>
                      <a:r>
                        <a:rPr lang="es-ES" sz="1800" b="1" i="0" u="none" strike="noStrike" dirty="0">
                          <a:solidFill>
                            <a:srgbClr val="FFFFFF"/>
                          </a:solidFill>
                          <a:effectLst/>
                          <a:latin typeface="Helvetica Neue"/>
                        </a:rPr>
                        <a:t> 6 Eco-</a:t>
                      </a:r>
                      <a:r>
                        <a:rPr lang="es-ES" sz="1800" b="1" i="0" u="none" strike="noStrike" dirty="0" err="1">
                          <a:solidFill>
                            <a:srgbClr val="FFFFFF"/>
                          </a:solidFill>
                          <a:effectLst/>
                          <a:latin typeface="Helvetica Neue"/>
                        </a:rPr>
                        <a:t>Studios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among</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these</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typologies</a:t>
                      </a:r>
                      <a:r>
                        <a:rPr lang="es-ES" sz="1800" b="1" i="0" u="none" strike="noStrike" dirty="0">
                          <a:solidFill>
                            <a:srgbClr val="FFFFFF"/>
                          </a:solidFill>
                          <a:effectLst/>
                          <a:latin typeface="Helvetica Neue"/>
                        </a:rPr>
                        <a:t> are </a:t>
                      </a:r>
                      <a:r>
                        <a:rPr lang="es-ES" sz="1800" b="1" i="0" u="none" strike="noStrike" dirty="0" err="1">
                          <a:solidFill>
                            <a:srgbClr val="FFFFFF"/>
                          </a:solidFill>
                          <a:effectLst/>
                          <a:latin typeface="Helvetica Neue"/>
                        </a:rPr>
                        <a:t>small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rooms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apartments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residential</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areas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neighborhoods</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public</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buildings</a:t>
                      </a:r>
                      <a:r>
                        <a:rPr lang="es-ES" sz="1800" b="1" i="0" u="none" strike="noStrike" dirty="0">
                          <a:solidFill>
                            <a:srgbClr val="FFFFFF"/>
                          </a:solidFill>
                          <a:effectLst/>
                          <a:latin typeface="Helvetica Neue"/>
                        </a:rPr>
                        <a:t> and </a:t>
                      </a:r>
                      <a:r>
                        <a:rPr lang="es-ES" sz="1800" b="1" i="0" u="none" strike="noStrike" dirty="0" err="1">
                          <a:solidFill>
                            <a:srgbClr val="FFFFFF"/>
                          </a:solidFill>
                          <a:effectLst/>
                          <a:latin typeface="Helvetica Neue"/>
                        </a:rPr>
                        <a:t>urban</a:t>
                      </a:r>
                      <a:r>
                        <a:rPr lang="es-ES" sz="1800" b="1" i="0" u="none" strike="noStrike" dirty="0">
                          <a:solidFill>
                            <a:srgbClr val="FFFFFF"/>
                          </a:solidFill>
                          <a:effectLst/>
                          <a:latin typeface="Helvetica Neue"/>
                        </a:rPr>
                        <a:t> </a:t>
                      </a:r>
                      <a:r>
                        <a:rPr lang="es-ES" sz="1800" b="1" i="0" u="none" strike="noStrike" dirty="0" err="1">
                          <a:solidFill>
                            <a:srgbClr val="FFFFFF"/>
                          </a:solidFill>
                          <a:effectLst/>
                          <a:latin typeface="Helvetica Neue"/>
                        </a:rPr>
                        <a:t>clusters</a:t>
                      </a:r>
                      <a:endParaRPr lang="es-ES" sz="1800" b="1" i="0" u="none" strike="noStrike" dirty="0">
                        <a:solidFill>
                          <a:srgbClr val="FFFFFF"/>
                        </a:solidFill>
                        <a:effectLst/>
                        <a:latin typeface="Helvetica Neue"/>
                      </a:endParaRPr>
                    </a:p>
                  </a:txBody>
                  <a:tcPr marL="6149" marR="6149" marT="61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BBB59"/>
                    </a:solidFill>
                  </a:tcPr>
                </a:tc>
                <a:extLst>
                  <a:ext uri="{0D108BD9-81ED-4DB2-BD59-A6C34878D82A}">
                    <a16:rowId xmlns:a16="http://schemas.microsoft.com/office/drawing/2014/main" val="10001"/>
                  </a:ext>
                </a:extLst>
              </a:tr>
              <a:tr h="295021">
                <a:tc>
                  <a:txBody>
                    <a:bodyPr/>
                    <a:lstStyle/>
                    <a:p>
                      <a:pPr algn="ctr" fontAlgn="ctr"/>
                      <a:r>
                        <a:rPr lang="es-ES" sz="1800" b="1" i="0" u="none" strike="noStrike" dirty="0">
                          <a:solidFill>
                            <a:srgbClr val="FFFFFF"/>
                          </a:solidFill>
                          <a:effectLst/>
                          <a:latin typeface="Helvetica Neue"/>
                        </a:rPr>
                        <a:t>ECO-STUDIO </a:t>
                      </a:r>
                      <a:r>
                        <a:rPr lang="es-ES" sz="1800" b="1" i="0" u="none" strike="noStrike" dirty="0" err="1">
                          <a:solidFill>
                            <a:srgbClr val="FFFFFF"/>
                          </a:solidFill>
                          <a:effectLst/>
                          <a:latin typeface="Helvetica Neue"/>
                        </a:rPr>
                        <a:t>PROJECTS</a:t>
                      </a:r>
                      <a:r>
                        <a:rPr lang="es-ES" sz="1800" b="1" i="0" u="none" strike="noStrike" dirty="0">
                          <a:solidFill>
                            <a:srgbClr val="FFFFFF"/>
                          </a:solidFill>
                          <a:effectLst/>
                          <a:latin typeface="Helvetica Neue"/>
                        </a:rPr>
                        <a:t> </a:t>
                      </a:r>
                    </a:p>
                  </a:txBody>
                  <a:tcPr marL="6149" marR="6149" marT="61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BBB59"/>
                    </a:solidFill>
                  </a:tcPr>
                </a:tc>
                <a:extLst>
                  <a:ext uri="{0D108BD9-81ED-4DB2-BD59-A6C34878D82A}">
                    <a16:rowId xmlns:a16="http://schemas.microsoft.com/office/drawing/2014/main" val="10002"/>
                  </a:ext>
                </a:extLst>
              </a:tr>
              <a:tr h="363654">
                <a:tc>
                  <a:txBody>
                    <a:bodyPr/>
                    <a:lstStyle/>
                    <a:p>
                      <a:pPr algn="ctr" fontAlgn="ctr"/>
                      <a:r>
                        <a:rPr lang="es-ES" sz="1600" b="0" i="0" u="none" strike="noStrike">
                          <a:solidFill>
                            <a:srgbClr val="000000"/>
                          </a:solidFill>
                          <a:effectLst/>
                          <a:latin typeface="Helvetica Neue"/>
                        </a:rPr>
                        <a:t>6 COURSES</a:t>
                      </a:r>
                    </a:p>
                  </a:txBody>
                  <a:tcPr marL="6149" marR="6149" marT="61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3654">
                <a:tc>
                  <a:txBody>
                    <a:bodyPr/>
                    <a:lstStyle/>
                    <a:p>
                      <a:pPr algn="ctr" fontAlgn="ctr"/>
                      <a:r>
                        <a:rPr lang="es-ES" sz="1600" b="0" i="0" u="none" strike="noStrike" dirty="0">
                          <a:solidFill>
                            <a:srgbClr val="000000"/>
                          </a:solidFill>
                          <a:effectLst/>
                          <a:latin typeface="Helvetica Neue"/>
                        </a:rPr>
                        <a:t>50 </a:t>
                      </a:r>
                      <a:r>
                        <a:rPr lang="es-ES" sz="1600" b="0" i="0" u="none" strike="noStrike" dirty="0" err="1">
                          <a:solidFill>
                            <a:srgbClr val="000000"/>
                          </a:solidFill>
                          <a:effectLst/>
                          <a:latin typeface="Helvetica Neue"/>
                        </a:rPr>
                        <a:t>Credits</a:t>
                      </a:r>
                      <a:r>
                        <a:rPr lang="es-ES" sz="1600" b="0" i="0" u="none" strike="noStrike" dirty="0">
                          <a:solidFill>
                            <a:srgbClr val="000000"/>
                          </a:solidFill>
                          <a:effectLst/>
                          <a:latin typeface="Helvetica Neue"/>
                        </a:rPr>
                        <a:t> </a:t>
                      </a:r>
                    </a:p>
                  </a:txBody>
                  <a:tcPr marL="6149" marR="6149" marT="61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Imagen 6" descr="DSC00579.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7999" y="1600201"/>
            <a:ext cx="5317066" cy="3544710"/>
          </a:xfrm>
          <a:prstGeom prst="rect">
            <a:avLst/>
          </a:prstGeom>
        </p:spPr>
      </p:pic>
      <p:pic>
        <p:nvPicPr>
          <p:cNvPr id="4" name="Imagen 3" descr="sd_ed_blk.png">
            <a:extLst>
              <a:ext uri="{FF2B5EF4-FFF2-40B4-BE49-F238E27FC236}">
                <a16:creationId xmlns:a16="http://schemas.microsoft.com/office/drawing/2014/main" id="{E20CD1C9-3343-DB8E-415E-52F54EF9360F}"/>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9" name="文本框 22">
            <a:extLst>
              <a:ext uri="{FF2B5EF4-FFF2-40B4-BE49-F238E27FC236}">
                <a16:creationId xmlns:a16="http://schemas.microsoft.com/office/drawing/2014/main" id="{ECB6D853-DB43-AAC4-2B0E-3041F5871D3C}"/>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2279029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p:cNvGraphicFramePr>
            <a:graphicFrameLocks noGrp="1"/>
          </p:cNvGraphicFramePr>
          <p:nvPr>
            <p:extLst>
              <p:ext uri="{D42A27DB-BD31-4B8C-83A1-F6EECF244321}">
                <p14:modId xmlns:p14="http://schemas.microsoft.com/office/powerpoint/2010/main" val="2265848807"/>
              </p:ext>
            </p:extLst>
          </p:nvPr>
        </p:nvGraphicFramePr>
        <p:xfrm>
          <a:off x="2565398" y="354279"/>
          <a:ext cx="4131734" cy="6249722"/>
        </p:xfrm>
        <a:graphic>
          <a:graphicData uri="http://schemas.openxmlformats.org/drawingml/2006/table">
            <a:tbl>
              <a:tblPr/>
              <a:tblGrid>
                <a:gridCol w="4131734">
                  <a:extLst>
                    <a:ext uri="{9D8B030D-6E8A-4147-A177-3AD203B41FA5}">
                      <a16:colId xmlns:a16="http://schemas.microsoft.com/office/drawing/2014/main" val="20000"/>
                    </a:ext>
                  </a:extLst>
                </a:gridCol>
              </a:tblGrid>
              <a:tr h="1561328">
                <a:tc>
                  <a:txBody>
                    <a:bodyPr/>
                    <a:lstStyle/>
                    <a:p>
                      <a:pPr algn="ctr" fontAlgn="ctr"/>
                      <a:r>
                        <a:rPr lang="es-ES" sz="3300" b="1" i="0" u="none" strike="noStrike">
                          <a:solidFill>
                            <a:srgbClr val="FFFFFF"/>
                          </a:solidFill>
                          <a:effectLst/>
                          <a:latin typeface="Helvetica Neue"/>
                        </a:rPr>
                        <a:t>THESIS RESEARCH </a:t>
                      </a:r>
                    </a:p>
                  </a:txBody>
                  <a:tcPr marL="8943" marR="8943" marT="8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4BACC6"/>
                    </a:solidFill>
                  </a:tcPr>
                </a:tc>
                <a:extLst>
                  <a:ext uri="{0D108BD9-81ED-4DB2-BD59-A6C34878D82A}">
                    <a16:rowId xmlns:a16="http://schemas.microsoft.com/office/drawing/2014/main" val="10000"/>
                  </a:ext>
                </a:extLst>
              </a:tr>
              <a:tr h="3636826">
                <a:tc>
                  <a:txBody>
                    <a:bodyPr/>
                    <a:lstStyle/>
                    <a:p>
                      <a:pPr algn="ctr" fontAlgn="ctr"/>
                      <a:r>
                        <a:rPr lang="es-ES" sz="2400" b="1" i="0" u="none" strike="noStrike" dirty="0" err="1">
                          <a:solidFill>
                            <a:srgbClr val="FFFFFF"/>
                          </a:solidFill>
                          <a:effectLst/>
                          <a:latin typeface="Helvetica Neue"/>
                        </a:rPr>
                        <a:t>The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Thesis</a:t>
                      </a:r>
                      <a:r>
                        <a:rPr lang="es-ES" sz="2400" b="1" i="0" u="none" strike="noStrike" dirty="0">
                          <a:solidFill>
                            <a:srgbClr val="FFFFFF"/>
                          </a:solidFill>
                          <a:effectLst/>
                          <a:latin typeface="Helvetica Neue"/>
                        </a:rPr>
                        <a:t> Project </a:t>
                      </a:r>
                      <a:r>
                        <a:rPr lang="es-ES" sz="2400" b="1" i="0" u="none" strike="noStrike" dirty="0" err="1">
                          <a:solidFill>
                            <a:srgbClr val="FFFFFF"/>
                          </a:solidFill>
                          <a:effectLst/>
                          <a:latin typeface="Helvetica Neue"/>
                        </a:rPr>
                        <a:t>is</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largely</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an</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independent</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exercise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allowing</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the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student</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to</a:t>
                      </a:r>
                      <a:r>
                        <a:rPr lang="es-ES" sz="2400" b="1" i="0" u="none" strike="noStrike" dirty="0">
                          <a:solidFill>
                            <a:srgbClr val="FFFFFF"/>
                          </a:solidFill>
                          <a:effectLst/>
                          <a:latin typeface="Helvetica Neue"/>
                        </a:rPr>
                        <a:t> explore </a:t>
                      </a:r>
                      <a:r>
                        <a:rPr lang="es-ES" sz="2400" b="1" i="0" u="none" strike="noStrike" dirty="0" err="1">
                          <a:solidFill>
                            <a:srgbClr val="FFFFFF"/>
                          </a:solidFill>
                          <a:effectLst/>
                          <a:latin typeface="Helvetica Neue"/>
                        </a:rPr>
                        <a:t>her</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or</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his</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specific</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research</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interests</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The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goal</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is</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to</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encourage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the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development</a:t>
                      </a:r>
                      <a:r>
                        <a:rPr lang="es-ES" sz="2400" b="1" i="0" u="none" strike="noStrike" dirty="0">
                          <a:solidFill>
                            <a:srgbClr val="FFFFFF"/>
                          </a:solidFill>
                          <a:effectLst/>
                          <a:latin typeface="Helvetica Neue"/>
                        </a:rPr>
                        <a:t> of </a:t>
                      </a:r>
                      <a:r>
                        <a:rPr lang="es-ES" sz="2400" b="1" i="0" u="none" strike="noStrike" dirty="0" err="1">
                          <a:solidFill>
                            <a:srgbClr val="FFFFFF"/>
                          </a:solidFill>
                          <a:effectLst/>
                          <a:latin typeface="Helvetica Neue"/>
                        </a:rPr>
                        <a:t>unique</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voices</a:t>
                      </a:r>
                      <a:r>
                        <a:rPr lang="es-ES" sz="2400" b="1" i="0" u="none" strike="noStrike" dirty="0">
                          <a:solidFill>
                            <a:srgbClr val="FFFFFF"/>
                          </a:solidFill>
                          <a:effectLst/>
                          <a:latin typeface="Helvetica Neue"/>
                        </a:rPr>
                        <a:t> in </a:t>
                      </a:r>
                      <a:r>
                        <a:rPr lang="es-ES" sz="2400" b="1" i="0" u="none" strike="noStrike" dirty="0" err="1">
                          <a:solidFill>
                            <a:srgbClr val="FFFFFF"/>
                          </a:solidFill>
                          <a:effectLst/>
                          <a:latin typeface="Helvetica Neue"/>
                        </a:rPr>
                        <a:t>fields</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related</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to</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ecological</a:t>
                      </a:r>
                      <a:r>
                        <a:rPr lang="es-ES" sz="2400" b="1" i="0" u="none" strike="noStrike" dirty="0">
                          <a:solidFill>
                            <a:srgbClr val="FFFFFF"/>
                          </a:solidFill>
                          <a:effectLst/>
                          <a:latin typeface="Helvetica Neue"/>
                        </a:rPr>
                        <a:t> </a:t>
                      </a:r>
                      <a:r>
                        <a:rPr lang="es-ES" sz="2400" b="1" i="0" u="none" strike="noStrike" dirty="0" err="1">
                          <a:solidFill>
                            <a:srgbClr val="FFFFFF"/>
                          </a:solidFill>
                          <a:effectLst/>
                          <a:latin typeface="Helvetica Neue"/>
                        </a:rPr>
                        <a:t>design</a:t>
                      </a:r>
                      <a:endParaRPr lang="es-ES" sz="2400" b="1" i="0" u="none" strike="noStrike" dirty="0">
                        <a:solidFill>
                          <a:srgbClr val="FFFFFF"/>
                        </a:solidFill>
                        <a:effectLst/>
                        <a:latin typeface="Helvetica Neue"/>
                      </a:endParaRPr>
                    </a:p>
                  </a:txBody>
                  <a:tcPr marL="8943" marR="8943" marT="8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4BACC6"/>
                    </a:solidFill>
                  </a:tcPr>
                </a:tc>
                <a:extLst>
                  <a:ext uri="{0D108BD9-81ED-4DB2-BD59-A6C34878D82A}">
                    <a16:rowId xmlns:a16="http://schemas.microsoft.com/office/drawing/2014/main" val="10001"/>
                  </a:ext>
                </a:extLst>
              </a:tr>
              <a:tr h="270904">
                <a:tc>
                  <a:txBody>
                    <a:bodyPr/>
                    <a:lstStyle/>
                    <a:p>
                      <a:pPr algn="ctr" fontAlgn="ctr"/>
                      <a:r>
                        <a:rPr lang="es-ES" sz="1700" b="1" i="0" u="none" strike="noStrike">
                          <a:solidFill>
                            <a:srgbClr val="FFFFFF"/>
                          </a:solidFill>
                          <a:effectLst/>
                          <a:latin typeface="Helvetica Neue"/>
                        </a:rPr>
                        <a:t>THESIS PROJECT</a:t>
                      </a:r>
                    </a:p>
                  </a:txBody>
                  <a:tcPr marL="8943" marR="8943" marT="8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BACC6"/>
                    </a:solidFill>
                  </a:tcPr>
                </a:tc>
                <a:extLst>
                  <a:ext uri="{0D108BD9-81ED-4DB2-BD59-A6C34878D82A}">
                    <a16:rowId xmlns:a16="http://schemas.microsoft.com/office/drawing/2014/main" val="10002"/>
                  </a:ext>
                </a:extLst>
              </a:tr>
              <a:tr h="390332">
                <a:tc>
                  <a:txBody>
                    <a:bodyPr/>
                    <a:lstStyle/>
                    <a:p>
                      <a:pPr algn="ctr" fontAlgn="ctr"/>
                      <a:r>
                        <a:rPr lang="es-ES" sz="1700" b="0" i="0" u="none" strike="noStrike">
                          <a:solidFill>
                            <a:srgbClr val="000000"/>
                          </a:solidFill>
                          <a:effectLst/>
                          <a:latin typeface="Helvetica Neue"/>
                        </a:rPr>
                        <a:t>2 COURSES</a:t>
                      </a:r>
                    </a:p>
                  </a:txBody>
                  <a:tcPr marL="8943" marR="8943" marT="8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0332">
                <a:tc>
                  <a:txBody>
                    <a:bodyPr/>
                    <a:lstStyle/>
                    <a:p>
                      <a:pPr algn="ctr" fontAlgn="ctr"/>
                      <a:r>
                        <a:rPr lang="es-ES" sz="1700" b="0" i="0" u="none" strike="noStrike" dirty="0">
                          <a:solidFill>
                            <a:srgbClr val="000000"/>
                          </a:solidFill>
                          <a:effectLst/>
                          <a:latin typeface="Helvetica Neue"/>
                        </a:rPr>
                        <a:t>16 </a:t>
                      </a:r>
                      <a:r>
                        <a:rPr lang="es-ES" sz="1700" b="0" i="0" u="none" strike="noStrike" dirty="0" err="1">
                          <a:solidFill>
                            <a:srgbClr val="000000"/>
                          </a:solidFill>
                          <a:effectLst/>
                          <a:latin typeface="Helvetica Neue"/>
                        </a:rPr>
                        <a:t>Credits</a:t>
                      </a:r>
                      <a:r>
                        <a:rPr lang="es-ES" sz="1700" b="0" i="0" u="none" strike="noStrike" dirty="0">
                          <a:solidFill>
                            <a:srgbClr val="000000"/>
                          </a:solidFill>
                          <a:effectLst/>
                          <a:latin typeface="Helvetica Neue"/>
                        </a:rPr>
                        <a:t> </a:t>
                      </a:r>
                    </a:p>
                  </a:txBody>
                  <a:tcPr marL="8943" marR="8943" marT="8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11" name="Imagen 10" descr="Macintosh HD:Users:ernestovalerothomas:Desktop:2019:MODELS:DSC02505.jpg"/>
          <p:cNvPicPr/>
          <p:nvPr/>
        </p:nvPicPr>
        <p:blipFill rotWithShape="1">
          <a:blip r:embed="rId2" cstate="email">
            <a:extLst>
              <a:ext uri="{28A0092B-C50C-407E-A947-70E740481C1C}">
                <a14:useLocalDpi xmlns:a14="http://schemas.microsoft.com/office/drawing/2010/main"/>
              </a:ext>
            </a:extLst>
          </a:blip>
          <a:srcRect/>
          <a:stretch/>
        </p:blipFill>
        <p:spPr bwMode="auto">
          <a:xfrm>
            <a:off x="6824875" y="1388533"/>
            <a:ext cx="5331142" cy="3777464"/>
          </a:xfrm>
          <a:prstGeom prst="rect">
            <a:avLst/>
          </a:prstGeom>
          <a:noFill/>
          <a:ln>
            <a:noFill/>
          </a:ln>
          <a:extLst>
            <a:ext uri="{53640926-AAD7-44d8-BBD7-CCE9431645EC}">
              <a14:shadowObscured xmlns:a14="http://schemas.microsoft.com/office/drawing/2010/main" xmlns=""/>
            </a:ext>
          </a:extLst>
        </p:spPr>
      </p:pic>
      <p:pic>
        <p:nvPicPr>
          <p:cNvPr id="3" name="Imagen 3" descr="sd_ed_blk.png">
            <a:extLst>
              <a:ext uri="{FF2B5EF4-FFF2-40B4-BE49-F238E27FC236}">
                <a16:creationId xmlns:a16="http://schemas.microsoft.com/office/drawing/2014/main" id="{95FFCB4E-3C22-9DB1-767B-BAA77B708FA1}"/>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7" name="文本框 22">
            <a:extLst>
              <a:ext uri="{FF2B5EF4-FFF2-40B4-BE49-F238E27FC236}">
                <a16:creationId xmlns:a16="http://schemas.microsoft.com/office/drawing/2014/main" id="{9E9D3259-905A-132B-4ED3-A689C3BA68E4}"/>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3472914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THESIS_FINAL_Evaluation Sheet_28April2018.pdf"/>
          <p:cNvPicPr>
            <a:picLocks noChangeAspect="1"/>
          </p:cNvPicPr>
          <p:nvPr/>
        </p:nvPicPr>
        <p:blipFill rotWithShape="1">
          <a:blip r:embed="rId2" cstate="email">
            <a:extLst>
              <a:ext uri="{28A0092B-C50C-407E-A947-70E740481C1C}">
                <a14:useLocalDpi xmlns:a14="http://schemas.microsoft.com/office/drawing/2010/main"/>
              </a:ext>
            </a:extLst>
          </a:blip>
          <a:srcRect l="9238" t="6173" r="8146" b="7910"/>
          <a:stretch>
            <a:fillRect/>
          </a:stretch>
        </p:blipFill>
        <p:spPr>
          <a:xfrm>
            <a:off x="2523103" y="328083"/>
            <a:ext cx="4314852" cy="6349999"/>
          </a:xfrm>
          <a:prstGeom prst="rect">
            <a:avLst/>
          </a:prstGeom>
        </p:spPr>
      </p:pic>
      <p:sp>
        <p:nvSpPr>
          <p:cNvPr id="7" name="Rectángulo 6"/>
          <p:cNvSpPr/>
          <p:nvPr/>
        </p:nvSpPr>
        <p:spPr>
          <a:xfrm>
            <a:off x="6691545" y="45206"/>
            <a:ext cx="3884232" cy="804964"/>
          </a:xfrm>
          <a:prstGeom prst="rect">
            <a:avLst/>
          </a:prstGeom>
          <a:noFill/>
        </p:spPr>
        <p:txBody>
          <a:bodyPr wrap="square" rtlCol="0">
            <a:spAutoFit/>
          </a:bodyPr>
          <a:lstStyle/>
          <a:p>
            <a:pPr>
              <a:lnSpc>
                <a:spcPct val="120000"/>
              </a:lnSpc>
            </a:pPr>
            <a:r>
              <a:rPr kumimoji="1" lang="en-US" altLang="zh-CN" sz="2000" dirty="0">
                <a:latin typeface="微软雅黑" panose="020B0503020204020204" charset="-122"/>
                <a:ea typeface="微软雅黑" panose="020B0503020204020204" charset="-122"/>
                <a:cs typeface="微软雅黑" panose="020B0503020204020204" charset="-122"/>
              </a:rPr>
              <a:t>Teaching Management</a:t>
            </a:r>
          </a:p>
          <a:p>
            <a:pPr>
              <a:lnSpc>
                <a:spcPct val="120000"/>
              </a:lnSpc>
            </a:pPr>
            <a:r>
              <a:rPr kumimoji="1" lang="en-US" altLang="zh-CN" sz="2000" dirty="0">
                <a:latin typeface="微软雅黑" panose="020B0503020204020204" charset="-122"/>
                <a:ea typeface="微软雅黑" panose="020B0503020204020204" charset="-122"/>
                <a:cs typeface="微软雅黑" panose="020B0503020204020204" charset="-122"/>
              </a:rPr>
              <a:t>     </a:t>
            </a:r>
            <a:r>
              <a:rPr kumimoji="1" lang="zh-CN" altLang="en-US" sz="2000" dirty="0">
                <a:latin typeface="微软雅黑" panose="020B0503020204020204" charset="-122"/>
                <a:ea typeface="微软雅黑" panose="020B0503020204020204" charset="-122"/>
                <a:cs typeface="微软雅黑" panose="020B0503020204020204" charset="-122"/>
              </a:rPr>
              <a:t>教学管理</a:t>
            </a:r>
            <a:endParaRPr kumimoji="1" lang="en-CA" sz="2000" b="1" dirty="0">
              <a:latin typeface="Calibri" panose="020F0502020204030204"/>
              <a:ea typeface="微软雅黑" panose="020B0503020204020204" charset="-122"/>
              <a:cs typeface="Calibri" panose="020F0502020204030204"/>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1838631559"/>
              </p:ext>
            </p:extLst>
          </p:nvPr>
        </p:nvGraphicFramePr>
        <p:xfrm>
          <a:off x="6847216" y="1248833"/>
          <a:ext cx="5004368" cy="4688417"/>
        </p:xfrm>
        <a:graphic>
          <a:graphicData uri="http://schemas.openxmlformats.org/presentationml/2006/ole">
            <mc:AlternateContent xmlns:mc="http://schemas.openxmlformats.org/markup-compatibility/2006">
              <mc:Choice xmlns:v="urn:schemas-microsoft-com:vml" Requires="v">
                <p:oleObj name="Hoja de cálculo habilitada para macros de Microsoft Excel" r:id="rId3" imgW="17094200" imgH="16014700" progId="Excel.SheetMacroEnabled.12">
                  <p:embed/>
                </p:oleObj>
              </mc:Choice>
              <mc:Fallback>
                <p:oleObj name="Hoja de cálculo habilitada para macros de Microsoft Excel" r:id="rId3" imgW="17094200" imgH="16014700" progId="Excel.SheetMacroEnabled.12">
                  <p:embed/>
                  <p:pic>
                    <p:nvPicPr>
                      <p:cNvPr id="5" name="Objeto 4"/>
                      <p:cNvPicPr/>
                      <p:nvPr/>
                    </p:nvPicPr>
                    <p:blipFill>
                      <a:blip r:embed="rId4"/>
                      <a:stretch>
                        <a:fillRect/>
                      </a:stretch>
                    </p:blipFill>
                    <p:spPr>
                      <a:xfrm>
                        <a:off x="6847216" y="1248833"/>
                        <a:ext cx="5004368" cy="4688417"/>
                      </a:xfrm>
                      <a:prstGeom prst="rect">
                        <a:avLst/>
                      </a:prstGeom>
                    </p:spPr>
                  </p:pic>
                </p:oleObj>
              </mc:Fallback>
            </mc:AlternateContent>
          </a:graphicData>
        </a:graphic>
      </p:graphicFrame>
      <p:pic>
        <p:nvPicPr>
          <p:cNvPr id="4" name="Imagen 3" descr="sd_ed_blk.png">
            <a:extLst>
              <a:ext uri="{FF2B5EF4-FFF2-40B4-BE49-F238E27FC236}">
                <a16:creationId xmlns:a16="http://schemas.microsoft.com/office/drawing/2014/main" id="{03FC1CD0-2E67-F0A4-B3EE-28C8BE6B5AB3}"/>
              </a:ext>
            </a:extLst>
          </p:cNvPr>
          <p:cNvPicPr>
            <a:picLocks noChangeAspect="1"/>
          </p:cNvPicPr>
          <p:nvPr/>
        </p:nvPicPr>
        <p:blipFill>
          <a:blip r:embed="rId5"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8" name="文本框 22">
            <a:extLst>
              <a:ext uri="{FF2B5EF4-FFF2-40B4-BE49-F238E27FC236}">
                <a16:creationId xmlns:a16="http://schemas.microsoft.com/office/drawing/2014/main" id="{45DE6428-1E5A-4029-493D-79E147BFF7E8}"/>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yl.pd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68" y="-522871"/>
            <a:ext cx="5598348" cy="7922369"/>
          </a:xfrm>
          <a:prstGeom prst="rect">
            <a:avLst/>
          </a:prstGeom>
        </p:spPr>
      </p:pic>
      <p:pic>
        <p:nvPicPr>
          <p:cNvPr id="4" name="Imagen 3" descr="sch.pd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03423" y="298782"/>
            <a:ext cx="4846211" cy="6858000"/>
          </a:xfrm>
          <a:prstGeom prst="rect">
            <a:avLst/>
          </a:prstGeom>
        </p:spPr>
      </p:pic>
      <p:sp>
        <p:nvSpPr>
          <p:cNvPr id="8" name="Rectángulo 6">
            <a:extLst>
              <a:ext uri="{FF2B5EF4-FFF2-40B4-BE49-F238E27FC236}">
                <a16:creationId xmlns:a16="http://schemas.microsoft.com/office/drawing/2014/main" id="{0EF05639-7C21-E48C-A060-4ED14FAF616E}"/>
              </a:ext>
            </a:extLst>
          </p:cNvPr>
          <p:cNvSpPr/>
          <p:nvPr/>
        </p:nvSpPr>
        <p:spPr>
          <a:xfrm>
            <a:off x="6691545" y="45206"/>
            <a:ext cx="3884232" cy="804964"/>
          </a:xfrm>
          <a:prstGeom prst="rect">
            <a:avLst/>
          </a:prstGeom>
          <a:noFill/>
        </p:spPr>
        <p:txBody>
          <a:bodyPr wrap="square" rtlCol="0">
            <a:spAutoFit/>
          </a:bodyPr>
          <a:lstStyle/>
          <a:p>
            <a:pPr>
              <a:lnSpc>
                <a:spcPct val="120000"/>
              </a:lnSpc>
            </a:pPr>
            <a:r>
              <a:rPr kumimoji="1" lang="en-US" altLang="zh-CN" sz="2000" dirty="0">
                <a:latin typeface="微软雅黑" panose="020B0503020204020204" charset="-122"/>
                <a:ea typeface="微软雅黑" panose="020B0503020204020204" charset="-122"/>
                <a:cs typeface="微软雅黑" panose="020B0503020204020204" charset="-122"/>
              </a:rPr>
              <a:t>Teaching Management</a:t>
            </a:r>
          </a:p>
          <a:p>
            <a:pPr>
              <a:lnSpc>
                <a:spcPct val="120000"/>
              </a:lnSpc>
            </a:pPr>
            <a:r>
              <a:rPr kumimoji="1" lang="en-US" altLang="zh-CN" sz="2000" dirty="0">
                <a:latin typeface="微软雅黑" panose="020B0503020204020204" charset="-122"/>
                <a:ea typeface="微软雅黑" panose="020B0503020204020204" charset="-122"/>
                <a:cs typeface="微软雅黑" panose="020B0503020204020204" charset="-122"/>
              </a:rPr>
              <a:t>     </a:t>
            </a:r>
            <a:r>
              <a:rPr kumimoji="1" lang="zh-CN" altLang="en-US" sz="2000" dirty="0">
                <a:latin typeface="微软雅黑" panose="020B0503020204020204" charset="-122"/>
                <a:ea typeface="微软雅黑" panose="020B0503020204020204" charset="-122"/>
                <a:cs typeface="微软雅黑" panose="020B0503020204020204" charset="-122"/>
              </a:rPr>
              <a:t>教学管理</a:t>
            </a:r>
            <a:endParaRPr kumimoji="1" lang="en-CA" sz="2000" b="1" dirty="0">
              <a:latin typeface="Calibri" panose="020F0502020204030204"/>
              <a:ea typeface="微软雅黑" panose="020B0503020204020204" charset="-122"/>
              <a:cs typeface="Calibri" panose="020F0502020204030204"/>
            </a:endParaRPr>
          </a:p>
        </p:txBody>
      </p:sp>
      <p:pic>
        <p:nvPicPr>
          <p:cNvPr id="12" name="Imagen 3" descr="sd_ed_blk.png">
            <a:extLst>
              <a:ext uri="{FF2B5EF4-FFF2-40B4-BE49-F238E27FC236}">
                <a16:creationId xmlns:a16="http://schemas.microsoft.com/office/drawing/2014/main" id="{B736DEE3-0C76-325B-BC41-4821B0581841}"/>
              </a:ext>
            </a:extLst>
          </p:cNvPr>
          <p:cNvPicPr>
            <a:picLocks noChangeAspect="1"/>
          </p:cNvPicPr>
          <p:nvPr/>
        </p:nvPicPr>
        <p:blipFill>
          <a:blip r:embed="rId4"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14" name="文本框 22">
            <a:extLst>
              <a:ext uri="{FF2B5EF4-FFF2-40B4-BE49-F238E27FC236}">
                <a16:creationId xmlns:a16="http://schemas.microsoft.com/office/drawing/2014/main" id="{BA252607-8696-F956-58D8-2F31DA0A6057}"/>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937671518"/>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2">
            <a:extLst>
              <a:ext uri="{FF2B5EF4-FFF2-40B4-BE49-F238E27FC236}">
                <a16:creationId xmlns:a16="http://schemas.microsoft.com/office/drawing/2014/main" id="{E9D2FAFA-F298-BC4C-00A2-BB236370503A}"/>
              </a:ext>
            </a:extLst>
          </p:cNvPr>
          <p:cNvSpPr txBox="1"/>
          <p:nvPr/>
        </p:nvSpPr>
        <p:spPr>
          <a:xfrm>
            <a:off x="63621" y="2030430"/>
            <a:ext cx="1708784" cy="418576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University of Edinburgh</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United Kingdom</a:t>
            </a: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2013-2016</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Tutor</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Courses:</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pPr marL="285750" indent="-285750">
              <a:buFont typeface="Arial" panose="020B0604020202020204" pitchFamily="34" charset="0"/>
              <a:buChar char="•"/>
            </a:pPr>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Technology and Environment: Principles</a:t>
            </a:r>
          </a:p>
          <a:p>
            <a:pPr marL="285750" indent="-285750">
              <a:buFont typeface="Arial" panose="020B0604020202020204" pitchFamily="34" charset="0"/>
              <a:buChar char="•"/>
            </a:pPr>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pPr marL="285750" indent="-285750">
              <a:buFont typeface="Arial" panose="020B0604020202020204" pitchFamily="34" charset="0"/>
              <a:buChar char="•"/>
            </a:pPr>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Technology and Environment: 2A</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p:txBody>
      </p:sp>
      <p:pic>
        <p:nvPicPr>
          <p:cNvPr id="7" name="Picture 6">
            <a:extLst>
              <a:ext uri="{FF2B5EF4-FFF2-40B4-BE49-F238E27FC236}">
                <a16:creationId xmlns:a16="http://schemas.microsoft.com/office/drawing/2014/main" id="{C9F4DC23-2D17-5B4F-026F-ED888E58213B}"/>
              </a:ext>
            </a:extLst>
          </p:cNvPr>
          <p:cNvPicPr>
            <a:picLocks noChangeAspect="1"/>
          </p:cNvPicPr>
          <p:nvPr/>
        </p:nvPicPr>
        <p:blipFill>
          <a:blip r:embed="rId2"/>
          <a:stretch>
            <a:fillRect/>
          </a:stretch>
        </p:blipFill>
        <p:spPr>
          <a:xfrm>
            <a:off x="279224" y="212784"/>
            <a:ext cx="1355660" cy="1364133"/>
          </a:xfrm>
          <a:prstGeom prst="rect">
            <a:avLst/>
          </a:prstGeom>
        </p:spPr>
      </p:pic>
      <p:pic>
        <p:nvPicPr>
          <p:cNvPr id="13" name="Picture 12">
            <a:extLst>
              <a:ext uri="{FF2B5EF4-FFF2-40B4-BE49-F238E27FC236}">
                <a16:creationId xmlns:a16="http://schemas.microsoft.com/office/drawing/2014/main" id="{E6BB8A41-B1D6-3EB8-8479-E18CA137A328}"/>
              </a:ext>
            </a:extLst>
          </p:cNvPr>
          <p:cNvPicPr>
            <a:picLocks noChangeAspect="1"/>
          </p:cNvPicPr>
          <p:nvPr/>
        </p:nvPicPr>
        <p:blipFill>
          <a:blip r:embed="rId3">
            <a:extLst>
              <a:ext uri="{28A0092B-C50C-407E-A947-70E740481C1C}">
                <a14:useLocalDpi xmlns:a14="http://schemas.microsoft.com/office/drawing/2010/main" val="0"/>
              </a:ext>
            </a:extLst>
          </a:blip>
          <a:srcRect t="2852" b="5106"/>
          <a:stretch/>
        </p:blipFill>
        <p:spPr>
          <a:xfrm>
            <a:off x="1730073" y="43454"/>
            <a:ext cx="5358292" cy="6814546"/>
          </a:xfrm>
          <a:prstGeom prst="rect">
            <a:avLst/>
          </a:prstGeom>
        </p:spPr>
      </p:pic>
      <p:pic>
        <p:nvPicPr>
          <p:cNvPr id="15" name="Picture 14">
            <a:extLst>
              <a:ext uri="{FF2B5EF4-FFF2-40B4-BE49-F238E27FC236}">
                <a16:creationId xmlns:a16="http://schemas.microsoft.com/office/drawing/2014/main" id="{6B46A19D-BC2B-CC94-25DC-05B35F8F9D41}"/>
              </a:ext>
            </a:extLst>
          </p:cNvPr>
          <p:cNvPicPr>
            <a:picLocks noChangeAspect="1"/>
          </p:cNvPicPr>
          <p:nvPr/>
        </p:nvPicPr>
        <p:blipFill>
          <a:blip r:embed="rId4">
            <a:extLst>
              <a:ext uri="{28A0092B-C50C-407E-A947-70E740481C1C}">
                <a14:useLocalDpi xmlns:a14="http://schemas.microsoft.com/office/drawing/2010/main" val="0"/>
              </a:ext>
            </a:extLst>
          </a:blip>
          <a:srcRect b="2496"/>
          <a:stretch/>
        </p:blipFill>
        <p:spPr>
          <a:xfrm>
            <a:off x="7207250" y="241418"/>
            <a:ext cx="4821043" cy="6616581"/>
          </a:xfrm>
          <a:prstGeom prst="rect">
            <a:avLst/>
          </a:prstGeom>
        </p:spPr>
      </p:pic>
      <p:pic>
        <p:nvPicPr>
          <p:cNvPr id="16" name="Picture 15">
            <a:extLst>
              <a:ext uri="{FF2B5EF4-FFF2-40B4-BE49-F238E27FC236}">
                <a16:creationId xmlns:a16="http://schemas.microsoft.com/office/drawing/2014/main" id="{4AB5B9EC-7B2B-1E95-0988-6C72BE280617}"/>
              </a:ext>
            </a:extLst>
          </p:cNvPr>
          <p:cNvPicPr>
            <a:picLocks noChangeAspect="1"/>
          </p:cNvPicPr>
          <p:nvPr/>
        </p:nvPicPr>
        <p:blipFill>
          <a:blip r:embed="rId5">
            <a:extLst>
              <a:ext uri="{28A0092B-C50C-407E-A947-70E740481C1C}">
                <a14:useLocalDpi xmlns:a14="http://schemas.microsoft.com/office/drawing/2010/main" val="0"/>
              </a:ext>
            </a:extLst>
          </a:blip>
          <a:srcRect l="3449" t="14396" r="2228" b="1172"/>
          <a:stretch/>
        </p:blipFill>
        <p:spPr>
          <a:xfrm>
            <a:off x="7276320" y="72090"/>
            <a:ext cx="4572956" cy="3070836"/>
          </a:xfrm>
          <a:prstGeom prst="rect">
            <a:avLst/>
          </a:prstGeom>
        </p:spPr>
      </p:pic>
    </p:spTree>
    <p:extLst>
      <p:ext uri="{BB962C8B-B14F-4D97-AF65-F5344CB8AC3E}">
        <p14:creationId xmlns:p14="http://schemas.microsoft.com/office/powerpoint/2010/main" val="282910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r>
              <a:rPr lang="en-US" sz="1400" dirty="0">
                <a:solidFill>
                  <a:srgbClr val="FF717B"/>
                </a:solidFill>
                <a:latin typeface="Bahnschrift" panose="020B0502040204020203" pitchFamily="34" charset="0"/>
              </a:rPr>
              <a:t> </a:t>
            </a:r>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sp>
        <p:nvSpPr>
          <p:cNvPr id="11" name="TextBox 10">
            <a:extLst>
              <a:ext uri="{FF2B5EF4-FFF2-40B4-BE49-F238E27FC236}">
                <a16:creationId xmlns:a16="http://schemas.microsoft.com/office/drawing/2014/main" id="{D9F76E48-8DC3-FFBC-7CBB-9C06DFB0A39C}"/>
              </a:ext>
            </a:extLst>
          </p:cNvPr>
          <p:cNvSpPr txBox="1"/>
          <p:nvPr/>
        </p:nvSpPr>
        <p:spPr>
          <a:xfrm>
            <a:off x="3302000" y="-13910"/>
            <a:ext cx="8826500" cy="3005375"/>
          </a:xfrm>
          <a:prstGeom prst="rect">
            <a:avLst/>
          </a:prstGeom>
          <a:noFill/>
        </p:spPr>
        <p:txBody>
          <a:bodyPr wrap="square">
            <a:spAutoFit/>
          </a:bodyPr>
          <a:lstStyle/>
          <a:p>
            <a:pPr>
              <a:lnSpc>
                <a:spcPct val="150000"/>
              </a:lnSpc>
            </a:pPr>
            <a:r>
              <a:rPr lang="en-US" sz="1600" dirty="0">
                <a:latin typeface="Bahnschrift" panose="020B0502040204020203" pitchFamily="34" charset="0"/>
              </a:rPr>
              <a:t>In 2023, the School of Engineering at the National Autonomous University of Mexico approached the School of Architecture. The purpose was to ask for our consulting services regarding a series of problems in the main library called Enrique </a:t>
            </a:r>
            <a:r>
              <a:rPr lang="en-US" sz="1600" dirty="0" err="1">
                <a:latin typeface="Bahnschrift" panose="020B0502040204020203" pitchFamily="34" charset="0"/>
              </a:rPr>
              <a:t>Rivero</a:t>
            </a:r>
            <a:r>
              <a:rPr lang="en-US" sz="1600" dirty="0">
                <a:latin typeface="Bahnschrift" panose="020B0502040204020203" pitchFamily="34" charset="0"/>
              </a:rPr>
              <a:t> </a:t>
            </a:r>
            <a:r>
              <a:rPr lang="en-US" sz="1600" dirty="0" err="1">
                <a:latin typeface="Bahnschrift" panose="020B0502040204020203" pitchFamily="34" charset="0"/>
              </a:rPr>
              <a:t>Borrell</a:t>
            </a:r>
            <a:r>
              <a:rPr lang="en-US" sz="1600" dirty="0">
                <a:latin typeface="Bahnschrift" panose="020B0502040204020203" pitchFamily="34" charset="0"/>
              </a:rPr>
              <a:t>. Located in Mexico City and built in 1996, the library presented overheating problems, lack of ventilation, carbon dioxide concentration, and intense solar radiation transmission. These challenges were presented to us as ‘the library is too hot for most of the year’, ‘it is impossible to tolerate the heat without fans’, and ‘students get sleepy, particularly during the exams period in May and November’.</a:t>
            </a:r>
          </a:p>
        </p:txBody>
      </p:sp>
      <p:pic>
        <p:nvPicPr>
          <p:cNvPr id="14" name="Picture 13">
            <a:extLst>
              <a:ext uri="{FF2B5EF4-FFF2-40B4-BE49-F238E27FC236}">
                <a16:creationId xmlns:a16="http://schemas.microsoft.com/office/drawing/2014/main" id="{7473300E-C615-BB5F-B35B-A79CE546C2D7}"/>
              </a:ext>
            </a:extLst>
          </p:cNvPr>
          <p:cNvPicPr>
            <a:picLocks noChangeAspect="1"/>
          </p:cNvPicPr>
          <p:nvPr/>
        </p:nvPicPr>
        <p:blipFill rotWithShape="1">
          <a:blip r:embed="rId3"/>
          <a:srcRect t="17172" b="20320"/>
          <a:stretch/>
        </p:blipFill>
        <p:spPr>
          <a:xfrm>
            <a:off x="3492500" y="2983075"/>
            <a:ext cx="8365923" cy="3692760"/>
          </a:xfrm>
          <a:prstGeom prst="rect">
            <a:avLst/>
          </a:prstGeom>
        </p:spPr>
      </p:pic>
      <p:sp>
        <p:nvSpPr>
          <p:cNvPr id="16" name="TextBox 15">
            <a:extLst>
              <a:ext uri="{FF2B5EF4-FFF2-40B4-BE49-F238E27FC236}">
                <a16:creationId xmlns:a16="http://schemas.microsoft.com/office/drawing/2014/main" id="{CF6AD360-4357-8C0C-DBE6-01F6BF108F74}"/>
              </a:ext>
            </a:extLst>
          </p:cNvPr>
          <p:cNvSpPr txBox="1"/>
          <p:nvPr/>
        </p:nvSpPr>
        <p:spPr>
          <a:xfrm>
            <a:off x="3492500" y="2844225"/>
            <a:ext cx="4423833" cy="584775"/>
          </a:xfrm>
          <a:prstGeom prst="rect">
            <a:avLst/>
          </a:prstGeom>
          <a:noFill/>
        </p:spPr>
        <p:txBody>
          <a:bodyPr wrap="square">
            <a:spAutoFit/>
          </a:bodyPr>
          <a:lstStyle/>
          <a:p>
            <a:r>
              <a:rPr kumimoji="1" lang="en-US" altLang="zh-CN" sz="3200" b="1" dirty="0">
                <a:solidFill>
                  <a:srgbClr val="FF717B"/>
                </a:solidFill>
                <a:latin typeface="Bahnschrift" panose="020B0502040204020203" pitchFamily="34" charset="0"/>
                <a:ea typeface="微软雅黑" panose="020B0503020204020204" charset="-122"/>
                <a:cs typeface="Calibri" panose="020F0502020204030204"/>
              </a:rPr>
              <a:t>Green house effect</a:t>
            </a:r>
            <a:endParaRPr lang="en-MX" sz="3200" dirty="0"/>
          </a:p>
        </p:txBody>
      </p:sp>
    </p:spTree>
    <p:extLst>
      <p:ext uri="{BB962C8B-B14F-4D97-AF65-F5344CB8AC3E}">
        <p14:creationId xmlns:p14="http://schemas.microsoft.com/office/powerpoint/2010/main" val="2196116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r>
              <a:rPr lang="en-US" sz="1400" dirty="0">
                <a:solidFill>
                  <a:srgbClr val="FF717B"/>
                </a:solidFill>
                <a:latin typeface="Bahnschrift" panose="020B0502040204020203" pitchFamily="34" charset="0"/>
              </a:rPr>
              <a:t> </a:t>
            </a:r>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sp>
        <p:nvSpPr>
          <p:cNvPr id="11" name="TextBox 10">
            <a:extLst>
              <a:ext uri="{FF2B5EF4-FFF2-40B4-BE49-F238E27FC236}">
                <a16:creationId xmlns:a16="http://schemas.microsoft.com/office/drawing/2014/main" id="{D9F76E48-8DC3-FFBC-7CBB-9C06DFB0A39C}"/>
              </a:ext>
            </a:extLst>
          </p:cNvPr>
          <p:cNvSpPr txBox="1"/>
          <p:nvPr/>
        </p:nvSpPr>
        <p:spPr>
          <a:xfrm>
            <a:off x="3262211" y="102506"/>
            <a:ext cx="8826500" cy="3139321"/>
          </a:xfrm>
          <a:prstGeom prst="rect">
            <a:avLst/>
          </a:prstGeom>
          <a:noFill/>
        </p:spPr>
        <p:txBody>
          <a:bodyPr wrap="square">
            <a:spAutoFit/>
          </a:bodyPr>
          <a:lstStyle/>
          <a:p>
            <a:r>
              <a:rPr lang="en-US" dirty="0">
                <a:latin typeface="Bahnschrift" panose="020B0502040204020203" pitchFamily="34" charset="0"/>
              </a:rPr>
              <a:t>Thus, the main task of the Sustainable Infrastructures team was listing a series of challenges and metrics that the users could easily identify and relate. We monitored variables such as humidity, internal temperature, and carbon dioxide levels. Considering the results, we proposed key sustainable strategies for the sustainable rehabilitation of the main library of UNAM´s School of Engineering. These were:</a:t>
            </a:r>
          </a:p>
          <a:p>
            <a:endParaRPr lang="en-US" dirty="0">
              <a:latin typeface="Bahnschrift" panose="020B0502040204020203" pitchFamily="34" charset="0"/>
            </a:endParaRPr>
          </a:p>
          <a:p>
            <a:pPr marL="342900" indent="-342900">
              <a:buAutoNum type="arabicPeriod"/>
            </a:pPr>
            <a:r>
              <a:rPr lang="en-US" dirty="0">
                <a:latin typeface="Bahnschrift" panose="020B0502040204020203" pitchFamily="34" charset="0"/>
              </a:rPr>
              <a:t>Strategies for natural ventilation with the intervention of existing windows</a:t>
            </a:r>
          </a:p>
          <a:p>
            <a:pPr marL="342900" indent="-342900">
              <a:buFontTx/>
              <a:buAutoNum type="arabicPeriod"/>
            </a:pPr>
            <a:r>
              <a:rPr lang="en-US" dirty="0">
                <a:latin typeface="Bahnschrift" panose="020B0502040204020203" pitchFamily="34" charset="0"/>
              </a:rPr>
              <a:t>Strategies for the mitigation of solar radiation via light green roofs and waterproofing coatings of the main roof with a white layer</a:t>
            </a:r>
          </a:p>
          <a:p>
            <a:pPr marL="342900" indent="-342900">
              <a:buFontTx/>
              <a:buAutoNum type="arabicPeriod"/>
            </a:pPr>
            <a:r>
              <a:rPr lang="en-US" dirty="0">
                <a:latin typeface="Bahnschrift" panose="020B0502040204020203" pitchFamily="34" charset="0"/>
              </a:rPr>
              <a:t>Openings in the existing skylight structures located on the roof</a:t>
            </a:r>
          </a:p>
          <a:p>
            <a:endParaRPr lang="en-US" dirty="0">
              <a:latin typeface="Bahnschrift" panose="020B0502040204020203" pitchFamily="34" charset="0"/>
            </a:endParaRPr>
          </a:p>
        </p:txBody>
      </p:sp>
      <p:sp>
        <p:nvSpPr>
          <p:cNvPr id="16" name="TextBox 15">
            <a:extLst>
              <a:ext uri="{FF2B5EF4-FFF2-40B4-BE49-F238E27FC236}">
                <a16:creationId xmlns:a16="http://schemas.microsoft.com/office/drawing/2014/main" id="{CF6AD360-4357-8C0C-DBE6-01F6BF108F74}"/>
              </a:ext>
            </a:extLst>
          </p:cNvPr>
          <p:cNvSpPr txBox="1"/>
          <p:nvPr/>
        </p:nvSpPr>
        <p:spPr>
          <a:xfrm>
            <a:off x="3492500" y="2844225"/>
            <a:ext cx="4423833" cy="584775"/>
          </a:xfrm>
          <a:prstGeom prst="rect">
            <a:avLst/>
          </a:prstGeom>
          <a:noFill/>
        </p:spPr>
        <p:txBody>
          <a:bodyPr wrap="square">
            <a:spAutoFit/>
          </a:bodyPr>
          <a:lstStyle/>
          <a:p>
            <a:r>
              <a:rPr kumimoji="1" lang="en-US" altLang="zh-CN" sz="3200" b="1" dirty="0">
                <a:solidFill>
                  <a:srgbClr val="FF717B"/>
                </a:solidFill>
                <a:latin typeface="Bahnschrift" panose="020B0502040204020203" pitchFamily="34" charset="0"/>
                <a:ea typeface="微软雅黑" panose="020B0503020204020204" charset="-122"/>
                <a:cs typeface="Calibri" panose="020F0502020204030204"/>
              </a:rPr>
              <a:t>Chimney effect</a:t>
            </a:r>
            <a:endParaRPr lang="en-MX" sz="3200" dirty="0"/>
          </a:p>
        </p:txBody>
      </p:sp>
      <p:pic>
        <p:nvPicPr>
          <p:cNvPr id="4" name="Picture 3">
            <a:extLst>
              <a:ext uri="{FF2B5EF4-FFF2-40B4-BE49-F238E27FC236}">
                <a16:creationId xmlns:a16="http://schemas.microsoft.com/office/drawing/2014/main" id="{DB565352-9FA8-AFE1-A55D-E0008CF7835D}"/>
              </a:ext>
            </a:extLst>
          </p:cNvPr>
          <p:cNvPicPr>
            <a:picLocks noChangeAspect="1"/>
          </p:cNvPicPr>
          <p:nvPr/>
        </p:nvPicPr>
        <p:blipFill rotWithShape="1">
          <a:blip r:embed="rId3"/>
          <a:srcRect t="21707" b="20843"/>
          <a:stretch/>
        </p:blipFill>
        <p:spPr>
          <a:xfrm>
            <a:off x="3175001" y="3323162"/>
            <a:ext cx="8995832" cy="3649481"/>
          </a:xfrm>
          <a:prstGeom prst="rect">
            <a:avLst/>
          </a:prstGeom>
        </p:spPr>
      </p:pic>
    </p:spTree>
    <p:extLst>
      <p:ext uri="{BB962C8B-B14F-4D97-AF65-F5344CB8AC3E}">
        <p14:creationId xmlns:p14="http://schemas.microsoft.com/office/powerpoint/2010/main" val="211138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r>
              <a:rPr lang="en-US" sz="1400" dirty="0">
                <a:solidFill>
                  <a:srgbClr val="FF717B"/>
                </a:solidFill>
                <a:latin typeface="Bahnschrift" panose="020B0502040204020203" pitchFamily="34" charset="0"/>
              </a:rPr>
              <a:t> </a:t>
            </a:r>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pic>
        <p:nvPicPr>
          <p:cNvPr id="4" name="Picture 3">
            <a:extLst>
              <a:ext uri="{FF2B5EF4-FFF2-40B4-BE49-F238E27FC236}">
                <a16:creationId xmlns:a16="http://schemas.microsoft.com/office/drawing/2014/main" id="{D881D2E1-DFA7-A9A1-72C8-E7D620F11CEE}"/>
              </a:ext>
            </a:extLst>
          </p:cNvPr>
          <p:cNvPicPr>
            <a:picLocks noChangeAspect="1"/>
          </p:cNvPicPr>
          <p:nvPr/>
        </p:nvPicPr>
        <p:blipFill>
          <a:blip r:embed="rId3"/>
          <a:stretch>
            <a:fillRect/>
          </a:stretch>
        </p:blipFill>
        <p:spPr>
          <a:xfrm>
            <a:off x="3377534" y="3633907"/>
            <a:ext cx="3988467" cy="2992080"/>
          </a:xfrm>
          <a:prstGeom prst="rect">
            <a:avLst/>
          </a:prstGeom>
        </p:spPr>
      </p:pic>
      <p:pic>
        <p:nvPicPr>
          <p:cNvPr id="7" name="Picture 6">
            <a:extLst>
              <a:ext uri="{FF2B5EF4-FFF2-40B4-BE49-F238E27FC236}">
                <a16:creationId xmlns:a16="http://schemas.microsoft.com/office/drawing/2014/main" id="{0320A1A4-1371-A17C-0677-D7C3F70F9CD3}"/>
              </a:ext>
            </a:extLst>
          </p:cNvPr>
          <p:cNvPicPr>
            <a:picLocks noChangeAspect="1"/>
          </p:cNvPicPr>
          <p:nvPr/>
        </p:nvPicPr>
        <p:blipFill>
          <a:blip r:embed="rId4"/>
          <a:stretch>
            <a:fillRect/>
          </a:stretch>
        </p:blipFill>
        <p:spPr>
          <a:xfrm>
            <a:off x="8112896" y="4673201"/>
            <a:ext cx="2882369" cy="2162305"/>
          </a:xfrm>
          <a:prstGeom prst="rect">
            <a:avLst/>
          </a:prstGeom>
        </p:spPr>
      </p:pic>
      <p:pic>
        <p:nvPicPr>
          <p:cNvPr id="9" name="Picture 8">
            <a:extLst>
              <a:ext uri="{FF2B5EF4-FFF2-40B4-BE49-F238E27FC236}">
                <a16:creationId xmlns:a16="http://schemas.microsoft.com/office/drawing/2014/main" id="{BC52CE19-DE8B-D226-92A7-D81A0173410B}"/>
              </a:ext>
            </a:extLst>
          </p:cNvPr>
          <p:cNvPicPr>
            <a:picLocks noChangeAspect="1"/>
          </p:cNvPicPr>
          <p:nvPr/>
        </p:nvPicPr>
        <p:blipFill>
          <a:blip r:embed="rId5"/>
          <a:stretch>
            <a:fillRect/>
          </a:stretch>
        </p:blipFill>
        <p:spPr>
          <a:xfrm>
            <a:off x="8102430" y="2432853"/>
            <a:ext cx="2892836" cy="2169627"/>
          </a:xfrm>
          <a:prstGeom prst="rect">
            <a:avLst/>
          </a:prstGeom>
        </p:spPr>
      </p:pic>
      <p:pic>
        <p:nvPicPr>
          <p:cNvPr id="6" name="Picture 5">
            <a:extLst>
              <a:ext uri="{FF2B5EF4-FFF2-40B4-BE49-F238E27FC236}">
                <a16:creationId xmlns:a16="http://schemas.microsoft.com/office/drawing/2014/main" id="{C0CAEF1D-2FC8-2E48-96D9-302460096DB1}"/>
              </a:ext>
            </a:extLst>
          </p:cNvPr>
          <p:cNvPicPr>
            <a:picLocks noChangeAspect="1"/>
          </p:cNvPicPr>
          <p:nvPr/>
        </p:nvPicPr>
        <p:blipFill>
          <a:blip r:embed="rId6"/>
          <a:stretch>
            <a:fillRect/>
          </a:stretch>
        </p:blipFill>
        <p:spPr>
          <a:xfrm>
            <a:off x="3382145" y="306918"/>
            <a:ext cx="3988464" cy="2992079"/>
          </a:xfrm>
          <a:prstGeom prst="rect">
            <a:avLst/>
          </a:prstGeom>
        </p:spPr>
      </p:pic>
      <p:pic>
        <p:nvPicPr>
          <p:cNvPr id="10" name="Picture 9">
            <a:extLst>
              <a:ext uri="{FF2B5EF4-FFF2-40B4-BE49-F238E27FC236}">
                <a16:creationId xmlns:a16="http://schemas.microsoft.com/office/drawing/2014/main" id="{33BDB56E-7C3F-86DD-DD82-D736E0F1D8C0}"/>
              </a:ext>
            </a:extLst>
          </p:cNvPr>
          <p:cNvPicPr>
            <a:picLocks noChangeAspect="1"/>
          </p:cNvPicPr>
          <p:nvPr/>
        </p:nvPicPr>
        <p:blipFill>
          <a:blip r:embed="rId7"/>
          <a:stretch>
            <a:fillRect/>
          </a:stretch>
        </p:blipFill>
        <p:spPr>
          <a:xfrm>
            <a:off x="8097440" y="146128"/>
            <a:ext cx="2892836" cy="2170157"/>
          </a:xfrm>
          <a:prstGeom prst="rect">
            <a:avLst/>
          </a:prstGeom>
        </p:spPr>
      </p:pic>
    </p:spTree>
    <p:extLst>
      <p:ext uri="{BB962C8B-B14F-4D97-AF65-F5344CB8AC3E}">
        <p14:creationId xmlns:p14="http://schemas.microsoft.com/office/powerpoint/2010/main" val="3296386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r>
              <a:rPr lang="en-US" sz="1400" dirty="0">
                <a:solidFill>
                  <a:srgbClr val="FF717B"/>
                </a:solidFill>
                <a:latin typeface="Bahnschrift" panose="020B0502040204020203" pitchFamily="34" charset="0"/>
              </a:rPr>
              <a:t> </a:t>
            </a:r>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pic>
        <p:nvPicPr>
          <p:cNvPr id="8" name="Picture 7">
            <a:extLst>
              <a:ext uri="{FF2B5EF4-FFF2-40B4-BE49-F238E27FC236}">
                <a16:creationId xmlns:a16="http://schemas.microsoft.com/office/drawing/2014/main" id="{54B7AE8B-B934-ED60-C2D6-407039A3BCC6}"/>
              </a:ext>
            </a:extLst>
          </p:cNvPr>
          <p:cNvPicPr>
            <a:picLocks noChangeAspect="1"/>
          </p:cNvPicPr>
          <p:nvPr/>
        </p:nvPicPr>
        <p:blipFill>
          <a:blip r:embed="rId3"/>
          <a:stretch>
            <a:fillRect/>
          </a:stretch>
        </p:blipFill>
        <p:spPr>
          <a:xfrm>
            <a:off x="3369397" y="270932"/>
            <a:ext cx="3921591" cy="2612480"/>
          </a:xfrm>
          <a:prstGeom prst="rect">
            <a:avLst/>
          </a:prstGeom>
        </p:spPr>
      </p:pic>
      <p:pic>
        <p:nvPicPr>
          <p:cNvPr id="12" name="Picture 11">
            <a:extLst>
              <a:ext uri="{FF2B5EF4-FFF2-40B4-BE49-F238E27FC236}">
                <a16:creationId xmlns:a16="http://schemas.microsoft.com/office/drawing/2014/main" id="{6B820C1F-A43B-B33D-955F-0CD49116F468}"/>
              </a:ext>
            </a:extLst>
          </p:cNvPr>
          <p:cNvPicPr>
            <a:picLocks noChangeAspect="1"/>
          </p:cNvPicPr>
          <p:nvPr/>
        </p:nvPicPr>
        <p:blipFill>
          <a:blip r:embed="rId4"/>
          <a:stretch>
            <a:fillRect/>
          </a:stretch>
        </p:blipFill>
        <p:spPr>
          <a:xfrm>
            <a:off x="7921299" y="304514"/>
            <a:ext cx="3921591" cy="2612480"/>
          </a:xfrm>
          <a:prstGeom prst="rect">
            <a:avLst/>
          </a:prstGeom>
        </p:spPr>
      </p:pic>
      <p:pic>
        <p:nvPicPr>
          <p:cNvPr id="14" name="Picture 13">
            <a:extLst>
              <a:ext uri="{FF2B5EF4-FFF2-40B4-BE49-F238E27FC236}">
                <a16:creationId xmlns:a16="http://schemas.microsoft.com/office/drawing/2014/main" id="{FFA8FF86-8894-333C-EA6D-69BD58885DAC}"/>
              </a:ext>
            </a:extLst>
          </p:cNvPr>
          <p:cNvPicPr>
            <a:picLocks noChangeAspect="1"/>
          </p:cNvPicPr>
          <p:nvPr/>
        </p:nvPicPr>
        <p:blipFill>
          <a:blip r:embed="rId5"/>
          <a:stretch>
            <a:fillRect/>
          </a:stretch>
        </p:blipFill>
        <p:spPr>
          <a:xfrm>
            <a:off x="3382273" y="3397249"/>
            <a:ext cx="3921591" cy="2941912"/>
          </a:xfrm>
          <a:prstGeom prst="rect">
            <a:avLst/>
          </a:prstGeom>
        </p:spPr>
      </p:pic>
      <p:pic>
        <p:nvPicPr>
          <p:cNvPr id="16" name="Picture 15">
            <a:extLst>
              <a:ext uri="{FF2B5EF4-FFF2-40B4-BE49-F238E27FC236}">
                <a16:creationId xmlns:a16="http://schemas.microsoft.com/office/drawing/2014/main" id="{2F12975A-39C5-9789-918F-C7C2EDD5BBB0}"/>
              </a:ext>
            </a:extLst>
          </p:cNvPr>
          <p:cNvPicPr>
            <a:picLocks noChangeAspect="1"/>
          </p:cNvPicPr>
          <p:nvPr/>
        </p:nvPicPr>
        <p:blipFill>
          <a:blip r:embed="rId6"/>
          <a:srcRect l="22754"/>
          <a:stretch/>
        </p:blipFill>
        <p:spPr>
          <a:xfrm>
            <a:off x="8191621" y="3196165"/>
            <a:ext cx="3350416" cy="3253771"/>
          </a:xfrm>
          <a:prstGeom prst="rect">
            <a:avLst/>
          </a:prstGeom>
        </p:spPr>
      </p:pic>
    </p:spTree>
    <p:extLst>
      <p:ext uri="{BB962C8B-B14F-4D97-AF65-F5344CB8AC3E}">
        <p14:creationId xmlns:p14="http://schemas.microsoft.com/office/powerpoint/2010/main" val="1837072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r>
              <a:rPr lang="en-US" sz="1400" dirty="0">
                <a:solidFill>
                  <a:srgbClr val="FF717B"/>
                </a:solidFill>
                <a:latin typeface="Bahnschrift" panose="020B0502040204020203" pitchFamily="34" charset="0"/>
              </a:rPr>
              <a:t> </a:t>
            </a:r>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pic>
        <p:nvPicPr>
          <p:cNvPr id="2" name="Picture 1">
            <a:extLst>
              <a:ext uri="{FF2B5EF4-FFF2-40B4-BE49-F238E27FC236}">
                <a16:creationId xmlns:a16="http://schemas.microsoft.com/office/drawing/2014/main" id="{6D5DBEF9-F5B2-C534-96B5-188C5055F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9173" y="104545"/>
            <a:ext cx="7574493" cy="6751932"/>
          </a:xfrm>
          <a:prstGeom prst="rect">
            <a:avLst/>
          </a:prstGeom>
        </p:spPr>
      </p:pic>
    </p:spTree>
    <p:extLst>
      <p:ext uri="{BB962C8B-B14F-4D97-AF65-F5344CB8AC3E}">
        <p14:creationId xmlns:p14="http://schemas.microsoft.com/office/powerpoint/2010/main" val="137357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r>
              <a:rPr lang="en-US" sz="1400" dirty="0">
                <a:solidFill>
                  <a:srgbClr val="FF717B"/>
                </a:solidFill>
                <a:latin typeface="Bahnschrift" panose="020B0502040204020203" pitchFamily="34" charset="0"/>
              </a:rPr>
              <a:t> </a:t>
            </a:r>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pic>
        <p:nvPicPr>
          <p:cNvPr id="4" name="Picture 3">
            <a:extLst>
              <a:ext uri="{FF2B5EF4-FFF2-40B4-BE49-F238E27FC236}">
                <a16:creationId xmlns:a16="http://schemas.microsoft.com/office/drawing/2014/main" id="{B38987D3-128A-8EA9-B815-7485B6DED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5039" y="448690"/>
            <a:ext cx="4326596" cy="6070642"/>
          </a:xfrm>
          <a:prstGeom prst="rect">
            <a:avLst/>
          </a:prstGeom>
        </p:spPr>
      </p:pic>
      <p:pic>
        <p:nvPicPr>
          <p:cNvPr id="7" name="Picture 6">
            <a:extLst>
              <a:ext uri="{FF2B5EF4-FFF2-40B4-BE49-F238E27FC236}">
                <a16:creationId xmlns:a16="http://schemas.microsoft.com/office/drawing/2014/main" id="{AF724225-314D-88BD-C328-C01E133A34CC}"/>
              </a:ext>
            </a:extLst>
          </p:cNvPr>
          <p:cNvPicPr>
            <a:picLocks noChangeAspect="1"/>
          </p:cNvPicPr>
          <p:nvPr/>
        </p:nvPicPr>
        <p:blipFill>
          <a:blip r:embed="rId4"/>
          <a:stretch>
            <a:fillRect/>
          </a:stretch>
        </p:blipFill>
        <p:spPr>
          <a:xfrm>
            <a:off x="8089188" y="472015"/>
            <a:ext cx="3753488" cy="2815116"/>
          </a:xfrm>
          <a:prstGeom prst="rect">
            <a:avLst/>
          </a:prstGeom>
        </p:spPr>
      </p:pic>
      <p:pic>
        <p:nvPicPr>
          <p:cNvPr id="9" name="Picture 8">
            <a:extLst>
              <a:ext uri="{FF2B5EF4-FFF2-40B4-BE49-F238E27FC236}">
                <a16:creationId xmlns:a16="http://schemas.microsoft.com/office/drawing/2014/main" id="{54B514B4-9E33-517C-8E7B-03DE8EE3C4DB}"/>
              </a:ext>
            </a:extLst>
          </p:cNvPr>
          <p:cNvPicPr>
            <a:picLocks noChangeAspect="1"/>
          </p:cNvPicPr>
          <p:nvPr/>
        </p:nvPicPr>
        <p:blipFill>
          <a:blip r:embed="rId5"/>
          <a:stretch>
            <a:fillRect/>
          </a:stretch>
        </p:blipFill>
        <p:spPr>
          <a:xfrm>
            <a:off x="7841786" y="3544327"/>
            <a:ext cx="4200219" cy="2798096"/>
          </a:xfrm>
          <a:prstGeom prst="rect">
            <a:avLst/>
          </a:prstGeom>
        </p:spPr>
      </p:pic>
    </p:spTree>
    <p:extLst>
      <p:ext uri="{BB962C8B-B14F-4D97-AF65-F5344CB8AC3E}">
        <p14:creationId xmlns:p14="http://schemas.microsoft.com/office/powerpoint/2010/main" val="3828372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2F665-8072-18FB-2A49-99948D21AB91}"/>
              </a:ext>
            </a:extLst>
          </p:cNvPr>
          <p:cNvPicPr>
            <a:picLocks noChangeAspect="1"/>
          </p:cNvPicPr>
          <p:nvPr/>
        </p:nvPicPr>
        <p:blipFill>
          <a:blip r:embed="rId2"/>
          <a:stretch>
            <a:fillRect/>
          </a:stretch>
        </p:blipFill>
        <p:spPr>
          <a:xfrm>
            <a:off x="402240" y="382519"/>
            <a:ext cx="1217009" cy="1366757"/>
          </a:xfrm>
          <a:prstGeom prst="rect">
            <a:avLst/>
          </a:prstGeom>
        </p:spPr>
      </p:pic>
      <p:sp>
        <p:nvSpPr>
          <p:cNvPr id="5" name="文本框 22">
            <a:extLst>
              <a:ext uri="{FF2B5EF4-FFF2-40B4-BE49-F238E27FC236}">
                <a16:creationId xmlns:a16="http://schemas.microsoft.com/office/drawing/2014/main" id="{558D59EF-1081-7122-3E19-AC06EDB33787}"/>
              </a:ext>
            </a:extLst>
          </p:cNvPr>
          <p:cNvSpPr txBox="1"/>
          <p:nvPr/>
        </p:nvSpPr>
        <p:spPr>
          <a:xfrm>
            <a:off x="230921" y="1782920"/>
            <a:ext cx="2965246"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National Autonomous University of Mexico</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School of Architecture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Mexico</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Sustainable Infrastructures Initiative</a:t>
            </a: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2021-2025</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rPr>
              <a:t>Senior Researcher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FF717B"/>
                </a:solidFill>
                <a:latin typeface="Bahnschrift" panose="020B0502040204020203" pitchFamily="34" charset="0"/>
                <a:ea typeface="微软雅黑" panose="020B0503020204020204" charset="-122"/>
              </a:rPr>
              <a:t>Manager</a:t>
            </a:r>
          </a:p>
          <a:p>
            <a:endParaRPr kumimoji="1" lang="en-US" altLang="zh-CN" sz="1400" b="1" dirty="0">
              <a:solidFill>
                <a:srgbClr val="FF717B"/>
              </a:solidFill>
              <a:latin typeface="Bahnschrift" panose="020B0502040204020203" pitchFamily="34" charset="0"/>
              <a:ea typeface="微软雅黑" panose="020B0503020204020204" charset="-122"/>
              <a:cs typeface="Calibri" panose="020F0502020204030204"/>
            </a:endParaRPr>
          </a:p>
          <a:p>
            <a:r>
              <a:rPr lang="en-US" sz="1400" b="0" i="0" dirty="0">
                <a:solidFill>
                  <a:srgbClr val="FF717B"/>
                </a:solidFill>
                <a:effectLst/>
                <a:latin typeface="Bahnschrift" panose="020B0502040204020203" pitchFamily="34" charset="0"/>
              </a:rPr>
              <a:t>1) Development of the sustainability policies at UNAM’s School of Architecture in Ciudad </a:t>
            </a:r>
            <a:r>
              <a:rPr lang="en-US" sz="1400" b="0" i="0" dirty="0" err="1">
                <a:solidFill>
                  <a:srgbClr val="FF717B"/>
                </a:solidFill>
                <a:effectLst/>
                <a:latin typeface="Bahnschrift" panose="020B0502040204020203" pitchFamily="34" charset="0"/>
              </a:rPr>
              <a:t>Universitaria</a:t>
            </a:r>
            <a:r>
              <a:rPr lang="en-US" sz="1400" b="0" i="0" dirty="0">
                <a:solidFill>
                  <a:srgbClr val="FF717B"/>
                </a:solidFill>
                <a:effectLst/>
                <a:latin typeface="Bahnschrift" panose="020B0502040204020203" pitchFamily="34" charset="0"/>
              </a:rPr>
              <a:t> in</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Mexico City (UNESCO’s protected campus) with research and interventions that consider energy</a:t>
            </a:r>
            <a:endParaRPr lang="en-US" sz="1400" dirty="0">
              <a:solidFill>
                <a:srgbClr val="FF717B"/>
              </a:solidFill>
              <a:effectLst/>
              <a:latin typeface="Bahnschrift" panose="020B0502040204020203" pitchFamily="34" charset="0"/>
            </a:endParaRPr>
          </a:p>
          <a:p>
            <a:r>
              <a:rPr lang="en-US" sz="1400" b="0" i="0" dirty="0">
                <a:solidFill>
                  <a:srgbClr val="FF717B"/>
                </a:solidFill>
                <a:effectLst/>
                <a:latin typeface="Bahnschrift" panose="020B0502040204020203" pitchFamily="34" charset="0"/>
              </a:rPr>
              <a:t>efficiency, water governance, waste management, thermal comfort and accessibility for all.</a:t>
            </a:r>
            <a:endParaRPr lang="en-US" sz="1400" dirty="0">
              <a:solidFill>
                <a:srgbClr val="FF717B"/>
              </a:solidFill>
              <a:effectLst/>
              <a:latin typeface="Bahnschrift" panose="020B0502040204020203" pitchFamily="34" charset="0"/>
            </a:endParaRPr>
          </a:p>
        </p:txBody>
      </p:sp>
      <p:pic>
        <p:nvPicPr>
          <p:cNvPr id="4" name="Picture 3">
            <a:extLst>
              <a:ext uri="{FF2B5EF4-FFF2-40B4-BE49-F238E27FC236}">
                <a16:creationId xmlns:a16="http://schemas.microsoft.com/office/drawing/2014/main" id="{2256BFD6-8DAA-A990-2F7B-49E56CF2F10E}"/>
              </a:ext>
            </a:extLst>
          </p:cNvPr>
          <p:cNvPicPr>
            <a:picLocks noChangeAspect="1"/>
          </p:cNvPicPr>
          <p:nvPr/>
        </p:nvPicPr>
        <p:blipFill>
          <a:blip r:embed="rId3"/>
          <a:stretch>
            <a:fillRect/>
          </a:stretch>
        </p:blipFill>
        <p:spPr>
          <a:xfrm>
            <a:off x="3634320" y="2596139"/>
            <a:ext cx="2210571" cy="1658333"/>
          </a:xfrm>
          <a:prstGeom prst="rect">
            <a:avLst/>
          </a:prstGeom>
        </p:spPr>
      </p:pic>
      <p:pic>
        <p:nvPicPr>
          <p:cNvPr id="7" name="Picture 6">
            <a:extLst>
              <a:ext uri="{FF2B5EF4-FFF2-40B4-BE49-F238E27FC236}">
                <a16:creationId xmlns:a16="http://schemas.microsoft.com/office/drawing/2014/main" id="{876AC98E-0661-D0D5-1FF2-1294D4E81CE3}"/>
              </a:ext>
            </a:extLst>
          </p:cNvPr>
          <p:cNvPicPr>
            <a:picLocks noChangeAspect="1"/>
          </p:cNvPicPr>
          <p:nvPr/>
        </p:nvPicPr>
        <p:blipFill>
          <a:blip r:embed="rId4"/>
          <a:stretch>
            <a:fillRect/>
          </a:stretch>
        </p:blipFill>
        <p:spPr>
          <a:xfrm>
            <a:off x="8149166" y="4729569"/>
            <a:ext cx="2281926" cy="1711862"/>
          </a:xfrm>
          <a:prstGeom prst="rect">
            <a:avLst/>
          </a:prstGeom>
        </p:spPr>
      </p:pic>
      <p:pic>
        <p:nvPicPr>
          <p:cNvPr id="9" name="Picture 8">
            <a:extLst>
              <a:ext uri="{FF2B5EF4-FFF2-40B4-BE49-F238E27FC236}">
                <a16:creationId xmlns:a16="http://schemas.microsoft.com/office/drawing/2014/main" id="{86DE2BDB-0CFA-A3D7-578B-AD3AA2BAA58A}"/>
              </a:ext>
            </a:extLst>
          </p:cNvPr>
          <p:cNvPicPr>
            <a:picLocks noChangeAspect="1"/>
          </p:cNvPicPr>
          <p:nvPr/>
        </p:nvPicPr>
        <p:blipFill>
          <a:blip r:embed="rId5"/>
          <a:stretch>
            <a:fillRect/>
          </a:stretch>
        </p:blipFill>
        <p:spPr>
          <a:xfrm>
            <a:off x="3655490" y="4696847"/>
            <a:ext cx="2196562" cy="1647824"/>
          </a:xfrm>
          <a:prstGeom prst="rect">
            <a:avLst/>
          </a:prstGeom>
        </p:spPr>
      </p:pic>
      <p:sp>
        <p:nvSpPr>
          <p:cNvPr id="11" name="TextBox 10">
            <a:extLst>
              <a:ext uri="{FF2B5EF4-FFF2-40B4-BE49-F238E27FC236}">
                <a16:creationId xmlns:a16="http://schemas.microsoft.com/office/drawing/2014/main" id="{E7D89150-BCC9-04FD-D6F2-08FAEA159B88}"/>
              </a:ext>
            </a:extLst>
          </p:cNvPr>
          <p:cNvSpPr txBox="1"/>
          <p:nvPr/>
        </p:nvSpPr>
        <p:spPr>
          <a:xfrm>
            <a:off x="3953502" y="1656590"/>
            <a:ext cx="3058582" cy="1118255"/>
          </a:xfrm>
          <a:prstGeom prst="rect">
            <a:avLst/>
          </a:prstGeom>
          <a:solidFill>
            <a:srgbClr val="F0E04B"/>
          </a:solidFill>
        </p:spPr>
        <p:txBody>
          <a:bodyPr wrap="square" lIns="68580" tIns="34290" rIns="68580" bIns="34290" rtlCol="0">
            <a:spAutoFit/>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450"/>
              </a:spcAft>
            </a:pPr>
            <a:r>
              <a:rPr lang="en-US" sz="3100" dirty="0"/>
              <a:t>BEFORE:</a:t>
            </a:r>
          </a:p>
          <a:p>
            <a:pPr algn="ctr">
              <a:spcAft>
                <a:spcPts val="450"/>
              </a:spcAft>
            </a:pPr>
            <a:r>
              <a:rPr lang="en-US" sz="3100" dirty="0"/>
              <a:t>September 2023 </a:t>
            </a:r>
          </a:p>
        </p:txBody>
      </p:sp>
      <p:pic>
        <p:nvPicPr>
          <p:cNvPr id="13" name="Picture 12">
            <a:extLst>
              <a:ext uri="{FF2B5EF4-FFF2-40B4-BE49-F238E27FC236}">
                <a16:creationId xmlns:a16="http://schemas.microsoft.com/office/drawing/2014/main" id="{60FA6A61-E1D9-E048-B40F-2DE3B725FFD6}"/>
              </a:ext>
            </a:extLst>
          </p:cNvPr>
          <p:cNvPicPr>
            <a:picLocks noChangeAspect="1"/>
          </p:cNvPicPr>
          <p:nvPr/>
        </p:nvPicPr>
        <p:blipFill>
          <a:blip r:embed="rId6"/>
          <a:stretch>
            <a:fillRect/>
          </a:stretch>
        </p:blipFill>
        <p:spPr>
          <a:xfrm>
            <a:off x="8131517" y="2616713"/>
            <a:ext cx="2282483" cy="1711862"/>
          </a:xfrm>
          <a:prstGeom prst="rect">
            <a:avLst/>
          </a:prstGeom>
        </p:spPr>
      </p:pic>
      <p:sp>
        <p:nvSpPr>
          <p:cNvPr id="6" name="TextBox 5">
            <a:extLst>
              <a:ext uri="{FF2B5EF4-FFF2-40B4-BE49-F238E27FC236}">
                <a16:creationId xmlns:a16="http://schemas.microsoft.com/office/drawing/2014/main" id="{900356F3-E890-11FA-8FD8-8B27B43AD327}"/>
              </a:ext>
            </a:extLst>
          </p:cNvPr>
          <p:cNvSpPr txBox="1"/>
          <p:nvPr/>
        </p:nvSpPr>
        <p:spPr>
          <a:xfrm>
            <a:off x="7231934" y="1656591"/>
            <a:ext cx="3058582" cy="1118255"/>
          </a:xfrm>
          <a:prstGeom prst="rect">
            <a:avLst/>
          </a:prstGeom>
          <a:solidFill>
            <a:srgbClr val="F0E04B"/>
          </a:solidFill>
        </p:spPr>
        <p:txBody>
          <a:bodyPr wrap="square" lIns="68580" tIns="34290" rIns="68580" bIns="34290" rtlCol="0">
            <a:spAutoFit/>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450"/>
              </a:spcAft>
            </a:pPr>
            <a:r>
              <a:rPr lang="en-US" sz="3100" dirty="0"/>
              <a:t>AFTER:</a:t>
            </a:r>
          </a:p>
          <a:p>
            <a:pPr algn="ctr">
              <a:spcAft>
                <a:spcPts val="450"/>
              </a:spcAft>
            </a:pPr>
            <a:r>
              <a:rPr lang="en-US" sz="3100" dirty="0"/>
              <a:t>September 2024 </a:t>
            </a:r>
          </a:p>
        </p:txBody>
      </p:sp>
      <p:sp>
        <p:nvSpPr>
          <p:cNvPr id="14" name="TextBox 13">
            <a:extLst>
              <a:ext uri="{FF2B5EF4-FFF2-40B4-BE49-F238E27FC236}">
                <a16:creationId xmlns:a16="http://schemas.microsoft.com/office/drawing/2014/main" id="{626F3457-E028-694F-5B64-26626FE50A25}"/>
              </a:ext>
            </a:extLst>
          </p:cNvPr>
          <p:cNvSpPr txBox="1"/>
          <p:nvPr/>
        </p:nvSpPr>
        <p:spPr>
          <a:xfrm>
            <a:off x="3077765" y="38683"/>
            <a:ext cx="8690829" cy="1994841"/>
          </a:xfrm>
          <a:prstGeom prst="rect">
            <a:avLst/>
          </a:prstGeom>
          <a:noFill/>
        </p:spPr>
        <p:txBody>
          <a:bodyPr wrap="square">
            <a:spAutoFit/>
          </a:bodyPr>
          <a:lstStyle/>
          <a:p>
            <a:pPr>
              <a:lnSpc>
                <a:spcPct val="150000"/>
              </a:lnSpc>
            </a:pPr>
            <a:r>
              <a:rPr lang="en-US" sz="1400" dirty="0">
                <a:latin typeface="Bahnschrift" panose="020B0502040204020203" pitchFamily="34" charset="0"/>
              </a:rPr>
              <a:t>The project respects the existing conditions and geometries of the building, particularly in the facades and the main roof. Through the monitoring and evaluation of these actions, it was confirmed that the interior temperature had decreased by 2 degrees Celsius and that the relative humidity has been </a:t>
            </a:r>
            <a:r>
              <a:rPr lang="en-US" sz="1400" dirty="0" err="1">
                <a:latin typeface="Bahnschrift" panose="020B0502040204020203" pitchFamily="34" charset="0"/>
              </a:rPr>
              <a:t>stabilised</a:t>
            </a:r>
            <a:r>
              <a:rPr lang="en-US" sz="1400" dirty="0">
                <a:latin typeface="Bahnschrift" panose="020B0502040204020203" pitchFamily="34" charset="0"/>
              </a:rPr>
              <a:t> on all three levels. Due to the results, the School of Law approached the School of Architecture of the UNAM to request a sustainable rehabilitation project for the Alfonso </a:t>
            </a:r>
            <a:r>
              <a:rPr lang="en-US" sz="1400" dirty="0" err="1">
                <a:latin typeface="Bahnschrift" panose="020B0502040204020203" pitchFamily="34" charset="0"/>
              </a:rPr>
              <a:t>Caso</a:t>
            </a:r>
            <a:r>
              <a:rPr lang="en-US" sz="1400" dirty="0">
                <a:latin typeface="Bahnschrift" panose="020B0502040204020203" pitchFamily="34" charset="0"/>
              </a:rPr>
              <a:t> Library.</a:t>
            </a:r>
          </a:p>
          <a:p>
            <a:pPr>
              <a:lnSpc>
                <a:spcPct val="150000"/>
              </a:lnSpc>
            </a:pPr>
            <a:endParaRPr lang="en-US" sz="1400" dirty="0">
              <a:latin typeface="Bahnschrift" panose="020B0502040204020203" pitchFamily="34" charset="0"/>
            </a:endParaRPr>
          </a:p>
        </p:txBody>
      </p:sp>
    </p:spTree>
    <p:extLst>
      <p:ext uri="{BB962C8B-B14F-4D97-AF65-F5344CB8AC3E}">
        <p14:creationId xmlns:p14="http://schemas.microsoft.com/office/powerpoint/2010/main" val="197726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A1D445-01DC-9DE1-79E3-97D4C005D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5039" y="60543"/>
            <a:ext cx="4935211" cy="6784817"/>
          </a:xfrm>
          <a:prstGeom prst="rect">
            <a:avLst/>
          </a:prstGeom>
        </p:spPr>
      </p:pic>
      <p:pic>
        <p:nvPicPr>
          <p:cNvPr id="11" name="Picture 10">
            <a:extLst>
              <a:ext uri="{FF2B5EF4-FFF2-40B4-BE49-F238E27FC236}">
                <a16:creationId xmlns:a16="http://schemas.microsoft.com/office/drawing/2014/main" id="{05597E1D-381C-F6F1-74D4-A854B14EF9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5916" y="7222"/>
            <a:ext cx="4599382" cy="6838138"/>
          </a:xfrm>
          <a:prstGeom prst="rect">
            <a:avLst/>
          </a:prstGeom>
        </p:spPr>
      </p:pic>
      <p:sp>
        <p:nvSpPr>
          <p:cNvPr id="4" name="文本框 22">
            <a:extLst>
              <a:ext uri="{FF2B5EF4-FFF2-40B4-BE49-F238E27FC236}">
                <a16:creationId xmlns:a16="http://schemas.microsoft.com/office/drawing/2014/main" id="{0C7B64F6-28FC-350E-2625-99F456D214E5}"/>
              </a:ext>
            </a:extLst>
          </p:cNvPr>
          <p:cNvSpPr txBox="1"/>
          <p:nvPr/>
        </p:nvSpPr>
        <p:spPr>
          <a:xfrm>
            <a:off x="88724" y="1833537"/>
            <a:ext cx="1708784" cy="418576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University of Edinburgh</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United Kingdom</a:t>
            </a: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2013-2016</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Tutor</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Courses:</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pPr marL="285750" indent="-285750">
              <a:buFont typeface="Arial" panose="020B0604020202020204" pitchFamily="34" charset="0"/>
              <a:buChar char="•"/>
            </a:pPr>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Technology and Environment: Principles</a:t>
            </a:r>
          </a:p>
          <a:p>
            <a:pPr marL="285750" indent="-285750">
              <a:buFont typeface="Arial" panose="020B0604020202020204" pitchFamily="34" charset="0"/>
              <a:buChar char="•"/>
            </a:pPr>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pPr marL="285750" indent="-285750">
              <a:buFont typeface="Arial" panose="020B0604020202020204" pitchFamily="34" charset="0"/>
              <a:buChar char="•"/>
            </a:pPr>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Technology and Environment: 2A</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p:txBody>
      </p:sp>
      <p:pic>
        <p:nvPicPr>
          <p:cNvPr id="8" name="Picture 7">
            <a:extLst>
              <a:ext uri="{FF2B5EF4-FFF2-40B4-BE49-F238E27FC236}">
                <a16:creationId xmlns:a16="http://schemas.microsoft.com/office/drawing/2014/main" id="{038EA9EC-655B-CF03-FDE6-B4453B9127FA}"/>
              </a:ext>
            </a:extLst>
          </p:cNvPr>
          <p:cNvPicPr>
            <a:picLocks noChangeAspect="1"/>
          </p:cNvPicPr>
          <p:nvPr/>
        </p:nvPicPr>
        <p:blipFill>
          <a:blip r:embed="rId4"/>
          <a:stretch>
            <a:fillRect/>
          </a:stretch>
        </p:blipFill>
        <p:spPr>
          <a:xfrm>
            <a:off x="279224" y="212784"/>
            <a:ext cx="1355660" cy="1364133"/>
          </a:xfrm>
          <a:prstGeom prst="rect">
            <a:avLst/>
          </a:prstGeom>
        </p:spPr>
      </p:pic>
    </p:spTree>
    <p:extLst>
      <p:ext uri="{BB962C8B-B14F-4D97-AF65-F5344CB8AC3E}">
        <p14:creationId xmlns:p14="http://schemas.microsoft.com/office/powerpoint/2010/main" val="454119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9F4DC23-2D17-5B4F-026F-ED888E58213B}"/>
              </a:ext>
            </a:extLst>
          </p:cNvPr>
          <p:cNvPicPr>
            <a:picLocks noChangeAspect="1"/>
          </p:cNvPicPr>
          <p:nvPr/>
        </p:nvPicPr>
        <p:blipFill>
          <a:blip r:embed="rId2"/>
          <a:stretch>
            <a:fillRect/>
          </a:stretch>
        </p:blipFill>
        <p:spPr>
          <a:xfrm>
            <a:off x="437972" y="212784"/>
            <a:ext cx="1355660" cy="1364133"/>
          </a:xfrm>
          <a:prstGeom prst="rect">
            <a:avLst/>
          </a:prstGeom>
        </p:spPr>
      </p:pic>
      <p:sp>
        <p:nvSpPr>
          <p:cNvPr id="4" name="文本框 22">
            <a:extLst>
              <a:ext uri="{FF2B5EF4-FFF2-40B4-BE49-F238E27FC236}">
                <a16:creationId xmlns:a16="http://schemas.microsoft.com/office/drawing/2014/main" id="{F7521E32-F168-0EC0-05CB-5DB7D635E7F1}"/>
              </a:ext>
            </a:extLst>
          </p:cNvPr>
          <p:cNvSpPr txBox="1"/>
          <p:nvPr/>
        </p:nvSpPr>
        <p:spPr>
          <a:xfrm>
            <a:off x="261410" y="1971120"/>
            <a:ext cx="1708784" cy="418576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University of Edinburgh</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United Kingdom</a:t>
            </a: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2013-2016</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Tutor</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Courses:</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pPr marL="285750" indent="-285750">
              <a:buFont typeface="Arial" panose="020B0604020202020204" pitchFamily="34" charset="0"/>
              <a:buChar char="•"/>
            </a:pPr>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Technology and Environment: Principles</a:t>
            </a:r>
          </a:p>
          <a:p>
            <a:pPr marL="285750" indent="-285750">
              <a:buFont typeface="Arial" panose="020B0604020202020204" pitchFamily="34" charset="0"/>
              <a:buChar char="•"/>
            </a:pPr>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pPr marL="285750" indent="-285750">
              <a:buFont typeface="Arial" panose="020B0604020202020204" pitchFamily="34" charset="0"/>
              <a:buChar char="•"/>
            </a:pPr>
            <a:r>
              <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rPr>
              <a:t>Technology and Environment: 2A</a:t>
            </a: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a:p>
            <a:endParaRPr kumimoji="1" lang="en-US" altLang="zh-CN" sz="1400" b="1" dirty="0">
              <a:solidFill>
                <a:srgbClr val="70AD47"/>
              </a:solidFill>
              <a:latin typeface="Bahnschrift" panose="020B0502040204020203" pitchFamily="34" charset="0"/>
              <a:ea typeface="微软雅黑" panose="020B0503020204020204" charset="-122"/>
              <a:cs typeface="Calibri" panose="020F0502020204030204"/>
            </a:endParaRPr>
          </a:p>
        </p:txBody>
      </p:sp>
      <p:pic>
        <p:nvPicPr>
          <p:cNvPr id="6" name="Picture 5">
            <a:extLst>
              <a:ext uri="{FF2B5EF4-FFF2-40B4-BE49-F238E27FC236}">
                <a16:creationId xmlns:a16="http://schemas.microsoft.com/office/drawing/2014/main" id="{F73BD012-5D67-CAC8-5497-2967816222B0}"/>
              </a:ext>
            </a:extLst>
          </p:cNvPr>
          <p:cNvPicPr>
            <a:picLocks noChangeAspect="1"/>
          </p:cNvPicPr>
          <p:nvPr/>
        </p:nvPicPr>
        <p:blipFill>
          <a:blip r:embed="rId3">
            <a:extLst>
              <a:ext uri="{28A0092B-C50C-407E-A947-70E740481C1C}">
                <a14:useLocalDpi xmlns:a14="http://schemas.microsoft.com/office/drawing/2010/main" val="0"/>
              </a:ext>
            </a:extLst>
          </a:blip>
          <a:srcRect t="11955" b="3003"/>
          <a:stretch/>
        </p:blipFill>
        <p:spPr>
          <a:xfrm>
            <a:off x="2142067" y="2286000"/>
            <a:ext cx="6934199" cy="4423833"/>
          </a:xfrm>
          <a:prstGeom prst="rect">
            <a:avLst/>
          </a:prstGeom>
        </p:spPr>
      </p:pic>
      <p:pic>
        <p:nvPicPr>
          <p:cNvPr id="8" name="Picture 7">
            <a:extLst>
              <a:ext uri="{FF2B5EF4-FFF2-40B4-BE49-F238E27FC236}">
                <a16:creationId xmlns:a16="http://schemas.microsoft.com/office/drawing/2014/main" id="{D09C65B2-C02E-F9BE-24DD-B70F06CD7B55}"/>
              </a:ext>
            </a:extLst>
          </p:cNvPr>
          <p:cNvPicPr>
            <a:picLocks noChangeAspect="1"/>
          </p:cNvPicPr>
          <p:nvPr/>
        </p:nvPicPr>
        <p:blipFill>
          <a:blip r:embed="rId4">
            <a:extLst>
              <a:ext uri="{28A0092B-C50C-407E-A947-70E740481C1C}">
                <a14:useLocalDpi xmlns:a14="http://schemas.microsoft.com/office/drawing/2010/main" val="0"/>
              </a:ext>
            </a:extLst>
          </a:blip>
          <a:srcRect l="3575" t="14565" r="2163" b="5886"/>
          <a:stretch/>
        </p:blipFill>
        <p:spPr>
          <a:xfrm>
            <a:off x="6762750" y="52922"/>
            <a:ext cx="5425014" cy="3434554"/>
          </a:xfrm>
          <a:prstGeom prst="rect">
            <a:avLst/>
          </a:prstGeom>
        </p:spPr>
      </p:pic>
    </p:spTree>
    <p:extLst>
      <p:ext uri="{BB962C8B-B14F-4D97-AF65-F5344CB8AC3E}">
        <p14:creationId xmlns:p14="http://schemas.microsoft.com/office/powerpoint/2010/main" val="219523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ángulo 2"/>
          <p:cNvSpPr/>
          <p:nvPr/>
        </p:nvSpPr>
        <p:spPr>
          <a:xfrm>
            <a:off x="2931204" y="115986"/>
            <a:ext cx="4768927" cy="587469"/>
          </a:xfrm>
          <a:prstGeom prst="rect">
            <a:avLst/>
          </a:prstGeom>
        </p:spPr>
        <p:txBody>
          <a:bodyPr wrap="square">
            <a:spAutoFit/>
          </a:bodyPr>
          <a:lstStyle/>
          <a:p>
            <a:pPr>
              <a:lnSpc>
                <a:spcPct val="120000"/>
              </a:lnSpc>
            </a:pPr>
            <a:r>
              <a:rPr kumimoji="1" lang="en-US" altLang="zh-CN" sz="1400" b="1" dirty="0">
                <a:latin typeface="微软雅黑" panose="020B0503020204020204" charset="-122"/>
                <a:ea typeface="微软雅黑" panose="020B0503020204020204" charset="-122"/>
                <a:cs typeface="微软雅黑" panose="020B0503020204020204" charset="-122"/>
              </a:rPr>
              <a:t> Program Philosophy &amp; 4-Year Curriculum</a:t>
            </a:r>
          </a:p>
          <a:p>
            <a:pPr>
              <a:lnSpc>
                <a:spcPct val="120000"/>
              </a:lnSpc>
            </a:pPr>
            <a:r>
              <a:rPr kumimoji="1" lang="zh-CN" altLang="en-US" sz="1400" b="1" dirty="0">
                <a:latin typeface="微软雅黑" panose="020B0503020204020204" charset="-122"/>
                <a:ea typeface="微软雅黑" panose="020B0503020204020204" charset="-122"/>
                <a:cs typeface="微软雅黑" panose="020B0503020204020204" charset="-122"/>
              </a:rPr>
              <a:t>  教学理念 </a:t>
            </a:r>
            <a:r>
              <a:rPr kumimoji="1" lang="en-US" altLang="zh-CN" sz="1400" b="1" dirty="0">
                <a:latin typeface="微软雅黑" panose="020B0503020204020204" charset="-122"/>
                <a:ea typeface="微软雅黑" panose="020B0503020204020204" charset="-122"/>
                <a:cs typeface="微软雅黑" panose="020B0503020204020204" charset="-122"/>
              </a:rPr>
              <a:t>&amp; </a:t>
            </a:r>
            <a:r>
              <a:rPr kumimoji="1" lang="zh-CN" altLang="en-US" sz="1400" b="1" dirty="0">
                <a:latin typeface="微软雅黑" panose="020B0503020204020204" charset="-122"/>
                <a:ea typeface="微软雅黑" panose="020B0503020204020204" charset="-122"/>
                <a:cs typeface="微软雅黑" panose="020B0503020204020204" charset="-122"/>
              </a:rPr>
              <a:t>四年教学大纲</a:t>
            </a:r>
          </a:p>
        </p:txBody>
      </p:sp>
      <p:sp>
        <p:nvSpPr>
          <p:cNvPr id="4" name="Slide Number Placeholder 2">
            <a:extLst>
              <a:ext uri="{FF2B5EF4-FFF2-40B4-BE49-F238E27FC236}">
                <a16:creationId xmlns:a16="http://schemas.microsoft.com/office/drawing/2014/main" id="{3D491E7C-EA1B-AEF1-617A-94D0E27821C3}"/>
              </a:ext>
            </a:extLst>
          </p:cNvPr>
          <p:cNvSpPr>
            <a:spLocks noGrp="1"/>
          </p:cNvSpPr>
          <p:nvPr>
            <p:ph type="sldNum" sz="quarter" idx="12"/>
          </p:nvPr>
        </p:nvSpPr>
        <p:spPr>
          <a:xfrm>
            <a:off x="9356852" y="6273657"/>
            <a:ext cx="2670048" cy="365125"/>
          </a:xfrm>
        </p:spPr>
        <p:txBody>
          <a:bodyPr/>
          <a:lstStyle/>
          <a:p>
            <a:fld id="{B5CEABB6-07DC-46E8-9B57-56EC44A396E5}" type="slidenum">
              <a:rPr lang="en-US" sz="2100" b="1" smtClean="0"/>
              <a:pPr/>
              <a:t>5</a:t>
            </a:fld>
            <a:endParaRPr lang="en-US" sz="2100" b="1" dirty="0"/>
          </a:p>
        </p:txBody>
      </p:sp>
      <p:pic>
        <p:nvPicPr>
          <p:cNvPr id="6" name="Imagen 3" descr="sd_ed_blk.png">
            <a:extLst>
              <a:ext uri="{FF2B5EF4-FFF2-40B4-BE49-F238E27FC236}">
                <a16:creationId xmlns:a16="http://schemas.microsoft.com/office/drawing/2014/main" id="{73451C3E-93D6-E3CE-E6DB-9050EFF0A28B}"/>
              </a:ext>
            </a:extLst>
          </p:cNvPr>
          <p:cNvPicPr>
            <a:picLocks noChangeAspect="1"/>
          </p:cNvPicPr>
          <p:nvPr/>
        </p:nvPicPr>
        <p:blipFill>
          <a:blip r:embed="rId2"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8" name="文本框 22">
            <a:extLst>
              <a:ext uri="{FF2B5EF4-FFF2-40B4-BE49-F238E27FC236}">
                <a16:creationId xmlns:a16="http://schemas.microsoft.com/office/drawing/2014/main" id="{B38989E3-DB6C-6BF8-857B-4683DE4AF09F}"/>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pic>
        <p:nvPicPr>
          <p:cNvPr id="5" name="Imagen 6" descr="Macintosh HD:Users:ernestovalerothomas:Desktop:Screen Shot 2019-10-12 at 11.29.38.png">
            <a:extLst>
              <a:ext uri="{FF2B5EF4-FFF2-40B4-BE49-F238E27FC236}">
                <a16:creationId xmlns:a16="http://schemas.microsoft.com/office/drawing/2014/main" id="{802D1D96-E889-C593-94B0-FBCF1A21640B}"/>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2648992" y="669146"/>
            <a:ext cx="7588098" cy="4463587"/>
          </a:xfrm>
          <a:prstGeom prst="rect">
            <a:avLst/>
          </a:prstGeom>
          <a:noFill/>
          <a:ln>
            <a:noFill/>
          </a:ln>
          <a:extLst>
            <a:ext uri="{53640926-AAD7-44d8-BBD7-CCE9431645EC}">
              <a14:shadowObscured xmlns="" xmlns:a14="http://schemas.microsoft.com/office/drawing/2010/main"/>
            </a:ext>
          </a:extLst>
        </p:spPr>
      </p:pic>
      <p:pic>
        <p:nvPicPr>
          <p:cNvPr id="9" name="Imagen 7" descr="Macintosh HD:Users:ernestovalerothomas:Desktop:Screen Shot 2019-10-12 at 11.31.48.png">
            <a:extLst>
              <a:ext uri="{FF2B5EF4-FFF2-40B4-BE49-F238E27FC236}">
                <a16:creationId xmlns:a16="http://schemas.microsoft.com/office/drawing/2014/main" id="{1DBE2B6F-BFAC-AFA1-B729-A6E113EA39FB}"/>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2611740" y="5384356"/>
            <a:ext cx="7636827" cy="1473669"/>
          </a:xfrm>
          <a:prstGeom prst="rect">
            <a:avLst/>
          </a:prstGeom>
          <a:noFill/>
          <a:ln>
            <a:noFill/>
          </a:ln>
          <a:extLst>
            <a:ext uri="{53640926-AAD7-44d8-BBD7-CCE9431645EC}">
              <a14:shadowObscured xmlns=""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ángulo 2"/>
          <p:cNvSpPr/>
          <p:nvPr/>
        </p:nvSpPr>
        <p:spPr>
          <a:xfrm>
            <a:off x="3431881" y="219218"/>
            <a:ext cx="3457870" cy="987282"/>
          </a:xfrm>
          <a:prstGeom prst="rect">
            <a:avLst/>
          </a:prstGeom>
        </p:spPr>
        <p:txBody>
          <a:bodyPr wrap="square">
            <a:spAutoFit/>
          </a:bodyPr>
          <a:lstStyle/>
          <a:p>
            <a:pPr marL="742950" indent="-742950">
              <a:lnSpc>
                <a:spcPct val="120000"/>
              </a:lnSpc>
              <a:buAutoNum type="arabicPlain" startAt="2"/>
            </a:pPr>
            <a:r>
              <a:rPr kumimoji="1" lang="en-US" altLang="zh-CN" sz="2500" dirty="0">
                <a:latin typeface="微软雅黑" panose="020B0503020204020204" charset="-122"/>
                <a:ea typeface="微软雅黑" panose="020B0503020204020204" charset="-122"/>
                <a:cs typeface="微软雅黑" panose="020B0503020204020204" charset="-122"/>
              </a:rPr>
              <a:t>Teaching Team</a:t>
            </a:r>
          </a:p>
          <a:p>
            <a:pPr>
              <a:lnSpc>
                <a:spcPct val="120000"/>
              </a:lnSpc>
            </a:pPr>
            <a:r>
              <a:rPr kumimoji="1" lang="zh-CN" altLang="en-US" sz="2500" dirty="0">
                <a:latin typeface="微软雅黑" panose="020B0503020204020204" charset="-122"/>
                <a:ea typeface="微软雅黑" panose="020B0503020204020204" charset="-122"/>
                <a:cs typeface="微软雅黑" panose="020B0503020204020204" charset="-122"/>
              </a:rPr>
              <a:t>     教学团队</a:t>
            </a:r>
            <a:endParaRPr kumimoji="1" lang="en-US" altLang="zh-CN" sz="2500" dirty="0">
              <a:latin typeface="微软雅黑" panose="020B0503020204020204" charset="-122"/>
              <a:ea typeface="微软雅黑" panose="020B0503020204020204" charset="-122"/>
              <a:cs typeface="微软雅黑" panose="020B0503020204020204" charset="-122"/>
            </a:endParaRPr>
          </a:p>
        </p:txBody>
      </p:sp>
      <p:pic>
        <p:nvPicPr>
          <p:cNvPr id="6" name="Imagen 5" descr="Macintosh HD:Users:ernestovalerothomas:Desktop:Screen Shot 2019-10-12 at 11.29.10.png"/>
          <p:cNvPicPr/>
          <p:nvPr/>
        </p:nvPicPr>
        <p:blipFill rotWithShape="1">
          <a:blip r:embed="rId2" cstate="email">
            <a:extLst>
              <a:ext uri="{28A0092B-C50C-407E-A947-70E740481C1C}">
                <a14:useLocalDpi xmlns:a14="http://schemas.microsoft.com/office/drawing/2010/main"/>
              </a:ext>
            </a:extLst>
          </a:blip>
          <a:srcRect/>
          <a:stretch/>
        </p:blipFill>
        <p:spPr bwMode="auto">
          <a:xfrm>
            <a:off x="2622586" y="2161943"/>
            <a:ext cx="8478778" cy="4443960"/>
          </a:xfrm>
          <a:prstGeom prst="rect">
            <a:avLst/>
          </a:prstGeom>
          <a:noFill/>
          <a:ln>
            <a:noFill/>
          </a:ln>
          <a:extLst>
            <a:ext uri="{53640926-AAD7-44d8-BBD7-CCE9431645EC}">
              <a14:shadowObscured xmlns:a14="http://schemas.microsoft.com/office/drawing/2010/main" xmlns=""/>
            </a:ext>
          </a:extLst>
        </p:spPr>
      </p:pic>
      <p:sp>
        <p:nvSpPr>
          <p:cNvPr id="4" name="Slide Number Placeholder 2">
            <a:extLst>
              <a:ext uri="{FF2B5EF4-FFF2-40B4-BE49-F238E27FC236}">
                <a16:creationId xmlns:a16="http://schemas.microsoft.com/office/drawing/2014/main" id="{5064DE17-8299-4048-88B9-9B74D95128C7}"/>
              </a:ext>
            </a:extLst>
          </p:cNvPr>
          <p:cNvSpPr>
            <a:spLocks noGrp="1"/>
          </p:cNvSpPr>
          <p:nvPr>
            <p:ph type="sldNum" sz="quarter" idx="12"/>
          </p:nvPr>
        </p:nvSpPr>
        <p:spPr>
          <a:xfrm>
            <a:off x="9356852" y="6273657"/>
            <a:ext cx="2670048" cy="365125"/>
          </a:xfrm>
        </p:spPr>
        <p:txBody>
          <a:bodyPr/>
          <a:lstStyle/>
          <a:p>
            <a:fld id="{B5CEABB6-07DC-46E8-9B57-56EC44A396E5}" type="slidenum">
              <a:rPr lang="en-US" sz="2100" b="1" smtClean="0"/>
              <a:pPr/>
              <a:t>6</a:t>
            </a:fld>
            <a:endParaRPr lang="en-US" sz="2100" b="1" dirty="0"/>
          </a:p>
        </p:txBody>
      </p:sp>
      <p:pic>
        <p:nvPicPr>
          <p:cNvPr id="7" name="Imagen 3" descr="sd_ed_blk.png">
            <a:extLst>
              <a:ext uri="{FF2B5EF4-FFF2-40B4-BE49-F238E27FC236}">
                <a16:creationId xmlns:a16="http://schemas.microsoft.com/office/drawing/2014/main" id="{5E6C5FA7-1DA6-37EC-F613-C218F8215136}"/>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111640" y="84236"/>
            <a:ext cx="2357232" cy="1650999"/>
          </a:xfrm>
          <a:prstGeom prst="rect">
            <a:avLst/>
          </a:prstGeom>
        </p:spPr>
      </p:pic>
      <p:sp>
        <p:nvSpPr>
          <p:cNvPr id="9" name="文本框 22">
            <a:extLst>
              <a:ext uri="{FF2B5EF4-FFF2-40B4-BE49-F238E27FC236}">
                <a16:creationId xmlns:a16="http://schemas.microsoft.com/office/drawing/2014/main" id="{F7CAA372-303C-823F-9B9F-ADA884923C4A}"/>
              </a:ext>
            </a:extLst>
          </p:cNvPr>
          <p:cNvSpPr txBox="1"/>
          <p:nvPr/>
        </p:nvSpPr>
        <p:spPr>
          <a:xfrm>
            <a:off x="357922"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Screen Shot 2016-08-05 at 14.43.29.png"/>
          <p:cNvPicPr>
            <a:picLocks noChangeAspect="1"/>
          </p:cNvPicPr>
          <p:nvPr/>
        </p:nvPicPr>
        <p:blipFill rotWithShape="1">
          <a:blip r:embed="rId2" cstate="email">
            <a:extLst>
              <a:ext uri="{28A0092B-C50C-407E-A947-70E740481C1C}">
                <a14:useLocalDpi xmlns:a14="http://schemas.microsoft.com/office/drawing/2010/main"/>
              </a:ext>
            </a:extLst>
          </a:blip>
          <a:srcRect/>
          <a:stretch>
            <a:fillRect/>
          </a:stretch>
        </p:blipFill>
        <p:spPr>
          <a:xfrm>
            <a:off x="9539365" y="3424586"/>
            <a:ext cx="2227785" cy="2339097"/>
          </a:xfrm>
          <a:prstGeom prst="rect">
            <a:avLst/>
          </a:prstGeom>
        </p:spPr>
      </p:pic>
      <p:pic>
        <p:nvPicPr>
          <p:cNvPr id="12" name="Imagen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97557" y="3439586"/>
            <a:ext cx="2350758" cy="2350758"/>
          </a:xfrm>
          <a:prstGeom prst="rect">
            <a:avLst/>
          </a:prstGeom>
        </p:spPr>
      </p:pic>
      <p:sp>
        <p:nvSpPr>
          <p:cNvPr id="7" name="Rectángulo 6"/>
          <p:cNvSpPr/>
          <p:nvPr/>
        </p:nvSpPr>
        <p:spPr>
          <a:xfrm>
            <a:off x="2648992" y="792491"/>
            <a:ext cx="8522263" cy="1845377"/>
          </a:xfrm>
          <a:prstGeom prst="rect">
            <a:avLst/>
          </a:prstGeom>
        </p:spPr>
        <p:txBody>
          <a:bodyPr wrap="square">
            <a:spAutoFit/>
          </a:bodyPr>
          <a:lstStyle/>
          <a:p>
            <a:pPr algn="ctr">
              <a:lnSpc>
                <a:spcPct val="120000"/>
              </a:lnSpc>
            </a:pPr>
            <a:r>
              <a:rPr kumimoji="1" lang="en-CA" sz="1600" dirty="0">
                <a:latin typeface="Bahnschrift" panose="020B0502040204020203" pitchFamily="34" charset="0"/>
                <a:ea typeface="微软雅黑" panose="020B0503020204020204" charset="-122"/>
                <a:cs typeface="Calibri" panose="020F0502020204030204"/>
              </a:rPr>
              <a:t>Fourth Year Thesis Project Theme:</a:t>
            </a:r>
          </a:p>
          <a:p>
            <a:pPr algn="ctr">
              <a:lnSpc>
                <a:spcPct val="120000"/>
              </a:lnSpc>
            </a:pPr>
            <a:r>
              <a:rPr kumimoji="1" lang="en-CA" sz="1600" b="1" i="1" dirty="0">
                <a:latin typeface="Bahnschrift" panose="020B0502040204020203" pitchFamily="34" charset="0"/>
                <a:ea typeface="微软雅黑" panose="020B0503020204020204" charset="-122"/>
                <a:cs typeface="Calibri" panose="020F0502020204030204"/>
              </a:rPr>
              <a:t>‘Designed in China: Ecological Guidelines for Sustainable Projects in Architecture and Urban Design’</a:t>
            </a:r>
          </a:p>
          <a:p>
            <a:pPr algn="ctr">
              <a:lnSpc>
                <a:spcPct val="120000"/>
              </a:lnSpc>
            </a:pPr>
            <a:r>
              <a:rPr kumimoji="1" lang="zh-CN" altLang="en-US" sz="1600" b="1" i="1" dirty="0">
                <a:latin typeface="Bahnschrift" panose="020B0502040204020203" pitchFamily="34" charset="0"/>
                <a:ea typeface="微软雅黑" panose="020B0503020204020204" charset="-122"/>
                <a:cs typeface="Calibri" panose="020F0502020204030204"/>
              </a:rPr>
              <a:t>大四毕业设计主题：</a:t>
            </a:r>
            <a:endParaRPr kumimoji="1" lang="en-US" altLang="zh-CN" sz="1600" b="1" i="1" dirty="0">
              <a:latin typeface="Bahnschrift" panose="020B0502040204020203" pitchFamily="34" charset="0"/>
              <a:ea typeface="微软雅黑" panose="020B0503020204020204" charset="-122"/>
              <a:cs typeface="Calibri" panose="020F0502020204030204"/>
            </a:endParaRPr>
          </a:p>
          <a:p>
            <a:pPr algn="ctr">
              <a:lnSpc>
                <a:spcPct val="120000"/>
              </a:lnSpc>
            </a:pPr>
            <a:r>
              <a:rPr kumimoji="1" lang="zh-CN" altLang="en-US" sz="1600" b="1" i="1" dirty="0">
                <a:latin typeface="Bahnschrift" panose="020B0502040204020203" pitchFamily="34" charset="0"/>
                <a:ea typeface="微软雅黑" panose="020B0503020204020204" charset="-122"/>
                <a:cs typeface="Calibri" panose="020F0502020204030204"/>
              </a:rPr>
              <a:t>中国设计</a:t>
            </a:r>
            <a:r>
              <a:rPr kumimoji="1" lang="en-US" altLang="zh-CN" sz="1600" b="1" i="1" dirty="0">
                <a:latin typeface="Bahnschrift" panose="020B0502040204020203" pitchFamily="34" charset="0"/>
                <a:ea typeface="微软雅黑" panose="020B0503020204020204" charset="-122"/>
                <a:cs typeface="Calibri" panose="020F0502020204030204"/>
              </a:rPr>
              <a:t>: </a:t>
            </a:r>
            <a:r>
              <a:rPr kumimoji="1" lang="zh-CN" altLang="en-US" sz="1600" b="1" i="1" dirty="0">
                <a:latin typeface="Bahnschrift" panose="020B0502040204020203" pitchFamily="34" charset="0"/>
                <a:ea typeface="微软雅黑" panose="020B0503020204020204" charset="-122"/>
                <a:cs typeface="Calibri" panose="020F0502020204030204"/>
              </a:rPr>
              <a:t>建筑和城市设计可持续项目的生态指南</a:t>
            </a:r>
            <a:endParaRPr kumimoji="1" lang="en-US" altLang="zh-CN" sz="1600" b="1" i="1" dirty="0">
              <a:latin typeface="Bahnschrift" panose="020B0502040204020203" pitchFamily="34" charset="0"/>
              <a:ea typeface="微软雅黑" panose="020B0503020204020204" charset="-122"/>
              <a:cs typeface="Calibri" panose="020F0502020204030204"/>
            </a:endParaRPr>
          </a:p>
          <a:p>
            <a:pPr algn="ctr">
              <a:lnSpc>
                <a:spcPct val="120000"/>
              </a:lnSpc>
            </a:pPr>
            <a:endParaRPr kumimoji="1" lang="en-CA" sz="1600" b="1" i="1" dirty="0">
              <a:latin typeface="Bahnschrift" panose="020B0502040204020203" pitchFamily="34" charset="0"/>
              <a:ea typeface="微软雅黑" panose="020B0503020204020204" charset="-122"/>
              <a:cs typeface="Calibri" panose="020F0502020204030204"/>
            </a:endParaRPr>
          </a:p>
        </p:txBody>
      </p:sp>
      <p:sp>
        <p:nvSpPr>
          <p:cNvPr id="5" name="Rectángulo 4"/>
          <p:cNvSpPr/>
          <p:nvPr/>
        </p:nvSpPr>
        <p:spPr>
          <a:xfrm>
            <a:off x="5969105" y="6147772"/>
            <a:ext cx="2409402" cy="830997"/>
          </a:xfrm>
          <a:prstGeom prst="rect">
            <a:avLst/>
          </a:prstGeom>
        </p:spPr>
        <p:txBody>
          <a:bodyPr wrap="square">
            <a:spAutoFit/>
          </a:bodyPr>
          <a:lstStyle/>
          <a:p>
            <a:r>
              <a:rPr kumimoji="1" lang="en-CA" sz="2400" dirty="0">
                <a:solidFill>
                  <a:srgbClr val="70AD47"/>
                </a:solidFill>
                <a:ea typeface="微软雅黑" panose="020B0503020204020204" charset="-122"/>
                <a:cs typeface="Calibri" panose="020F0502020204030204"/>
              </a:rPr>
              <a:t>Professor </a:t>
            </a:r>
            <a:r>
              <a:rPr kumimoji="1" lang="en-CA" sz="2400" dirty="0" err="1">
                <a:solidFill>
                  <a:srgbClr val="70AD47"/>
                </a:solidFill>
                <a:ea typeface="微软雅黑" panose="020B0503020204020204" charset="-122"/>
                <a:cs typeface="Calibri" panose="020F0502020204030204"/>
              </a:rPr>
              <a:t>Haim</a:t>
            </a:r>
            <a:r>
              <a:rPr kumimoji="1" lang="en-CA" sz="2400" dirty="0">
                <a:solidFill>
                  <a:srgbClr val="70AD47"/>
                </a:solidFill>
                <a:ea typeface="微软雅黑" panose="020B0503020204020204" charset="-122"/>
                <a:cs typeface="Calibri" panose="020F0502020204030204"/>
              </a:rPr>
              <a:t> </a:t>
            </a:r>
            <a:r>
              <a:rPr kumimoji="1" lang="en-CA" sz="2400" dirty="0" err="1">
                <a:solidFill>
                  <a:srgbClr val="70AD47"/>
                </a:solidFill>
                <a:ea typeface="微软雅黑" panose="020B0503020204020204" charset="-122"/>
                <a:cs typeface="Calibri" panose="020F0502020204030204"/>
              </a:rPr>
              <a:t>Dotan</a:t>
            </a:r>
            <a:endParaRPr lang="en-CA" sz="2400" dirty="0"/>
          </a:p>
        </p:txBody>
      </p:sp>
      <p:sp>
        <p:nvSpPr>
          <p:cNvPr id="11" name="Rectángulo 10"/>
          <p:cNvSpPr/>
          <p:nvPr/>
        </p:nvSpPr>
        <p:spPr>
          <a:xfrm>
            <a:off x="2704574" y="5946692"/>
            <a:ext cx="3288381" cy="830997"/>
          </a:xfrm>
          <a:prstGeom prst="rect">
            <a:avLst/>
          </a:prstGeom>
        </p:spPr>
        <p:txBody>
          <a:bodyPr wrap="square">
            <a:spAutoFit/>
          </a:bodyPr>
          <a:lstStyle/>
          <a:p>
            <a:r>
              <a:rPr kumimoji="1" lang="en-CA" sz="2400" dirty="0">
                <a:solidFill>
                  <a:srgbClr val="70AD47"/>
                </a:solidFill>
                <a:ea typeface="微软雅黑" panose="020B0503020204020204" charset="-122"/>
                <a:cs typeface="Calibri" panose="020F0502020204030204"/>
              </a:rPr>
              <a:t>Professor Alexander J Schmidt</a:t>
            </a:r>
            <a:endParaRPr lang="en-CA" sz="2400" dirty="0"/>
          </a:p>
        </p:txBody>
      </p:sp>
      <p:sp>
        <p:nvSpPr>
          <p:cNvPr id="13" name="Rectángulo 12"/>
          <p:cNvSpPr/>
          <p:nvPr/>
        </p:nvSpPr>
        <p:spPr>
          <a:xfrm>
            <a:off x="9835978" y="6131041"/>
            <a:ext cx="2883982" cy="830997"/>
          </a:xfrm>
          <a:prstGeom prst="rect">
            <a:avLst/>
          </a:prstGeom>
        </p:spPr>
        <p:txBody>
          <a:bodyPr wrap="square">
            <a:spAutoFit/>
          </a:bodyPr>
          <a:lstStyle/>
          <a:p>
            <a:r>
              <a:rPr kumimoji="1" lang="en-CA" sz="2400" dirty="0">
                <a:solidFill>
                  <a:srgbClr val="70AD47"/>
                </a:solidFill>
                <a:ea typeface="微软雅黑" panose="020B0503020204020204" charset="-122"/>
                <a:cs typeface="Calibri" panose="020F0502020204030204"/>
              </a:rPr>
              <a:t>Dr. Ernesto Valero Thomas</a:t>
            </a:r>
            <a:endParaRPr lang="en-CA" sz="2400" dirty="0"/>
          </a:p>
        </p:txBody>
      </p:sp>
      <p:pic>
        <p:nvPicPr>
          <p:cNvPr id="15" name="图片 4" descr="F:\Detao-Professor Dotan Studio files\2013.10.15 WORKSHOP\选出的照片2013.11.23\BEST\Prof Architect Haim Dotan 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64398" y="3483113"/>
            <a:ext cx="2676975" cy="2359732"/>
          </a:xfrm>
          <a:prstGeom prst="rect">
            <a:avLst/>
          </a:prstGeom>
          <a:noFill/>
          <a:ln>
            <a:noFill/>
          </a:ln>
        </p:spPr>
      </p:pic>
      <p:sp>
        <p:nvSpPr>
          <p:cNvPr id="4" name="Slide Number Placeholder 2">
            <a:extLst>
              <a:ext uri="{FF2B5EF4-FFF2-40B4-BE49-F238E27FC236}">
                <a16:creationId xmlns:a16="http://schemas.microsoft.com/office/drawing/2014/main" id="{B6AC1CFC-5A4F-AAA3-9DC8-8DFE795648BE}"/>
              </a:ext>
            </a:extLst>
          </p:cNvPr>
          <p:cNvSpPr>
            <a:spLocks noGrp="1"/>
          </p:cNvSpPr>
          <p:nvPr>
            <p:ph type="sldNum" sz="quarter" idx="12"/>
          </p:nvPr>
        </p:nvSpPr>
        <p:spPr>
          <a:xfrm>
            <a:off x="9356852" y="6273657"/>
            <a:ext cx="2670048" cy="365125"/>
          </a:xfrm>
        </p:spPr>
        <p:txBody>
          <a:bodyPr/>
          <a:lstStyle/>
          <a:p>
            <a:fld id="{B5CEABB6-07DC-46E8-9B57-56EC44A396E5}" type="slidenum">
              <a:rPr lang="en-US" sz="2100" b="1" smtClean="0"/>
              <a:pPr/>
              <a:t>7</a:t>
            </a:fld>
            <a:endParaRPr lang="en-US" sz="2100" b="1" dirty="0"/>
          </a:p>
        </p:txBody>
      </p:sp>
      <p:pic>
        <p:nvPicPr>
          <p:cNvPr id="6" name="Imagen 3" descr="sd_ed_blk.png">
            <a:extLst>
              <a:ext uri="{FF2B5EF4-FFF2-40B4-BE49-F238E27FC236}">
                <a16:creationId xmlns:a16="http://schemas.microsoft.com/office/drawing/2014/main" id="{7C6E86DE-3406-FB2D-D3BE-29431F9B9164}"/>
              </a:ext>
            </a:extLst>
          </p:cNvPr>
          <p:cNvPicPr>
            <a:picLocks noChangeAspect="1"/>
          </p:cNvPicPr>
          <p:nvPr/>
        </p:nvPicPr>
        <p:blipFill>
          <a:blip r:embed="rId5" cstate="email">
            <a:extLst>
              <a:ext uri="{28A0092B-C50C-407E-A947-70E740481C1C}">
                <a14:useLocalDpi xmlns:a14="http://schemas.microsoft.com/office/drawing/2010/main"/>
              </a:ext>
            </a:extLst>
          </a:blip>
          <a:srcRect l="18002" t="18415" r="26711" b="26817"/>
          <a:stretch/>
        </p:blipFill>
        <p:spPr>
          <a:xfrm>
            <a:off x="228059" y="94819"/>
            <a:ext cx="2357232" cy="1650999"/>
          </a:xfrm>
          <a:prstGeom prst="rect">
            <a:avLst/>
          </a:prstGeom>
        </p:spPr>
      </p:pic>
      <p:sp>
        <p:nvSpPr>
          <p:cNvPr id="9" name="文本框 22">
            <a:extLst>
              <a:ext uri="{FF2B5EF4-FFF2-40B4-BE49-F238E27FC236}">
                <a16:creationId xmlns:a16="http://schemas.microsoft.com/office/drawing/2014/main" id="{10FA8212-E40F-609B-003A-38787AC551B6}"/>
              </a:ext>
            </a:extLst>
          </p:cNvPr>
          <p:cNvSpPr txBox="1"/>
          <p:nvPr/>
        </p:nvSpPr>
        <p:spPr>
          <a:xfrm>
            <a:off x="357922"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2"/>
          <p:cNvSpPr txBox="1"/>
          <p:nvPr/>
        </p:nvSpPr>
        <p:spPr>
          <a:xfrm>
            <a:off x="9098124" y="228568"/>
            <a:ext cx="2644281" cy="2554545"/>
          </a:xfrm>
          <a:prstGeom prst="rect">
            <a:avLst/>
          </a:prstGeom>
          <a:noFill/>
        </p:spPr>
        <p:txBody>
          <a:bodyPr wrap="square" rtlCol="0">
            <a:spAutoFit/>
          </a:bodyPr>
          <a:lstStyle/>
          <a:p>
            <a:pPr algn="ctr"/>
            <a:r>
              <a:rPr kumimoji="1" lang="en-US" altLang="zh-CN" sz="3200" dirty="0">
                <a:latin typeface="Calibri" panose="020F0502020204030204"/>
                <a:ea typeface="微软雅黑" panose="020B0503020204020204" charset="-122"/>
                <a:cs typeface="Calibri" panose="020F0502020204030204"/>
              </a:rPr>
              <a:t>4-YEAR CURRICULUM STRUCTURE</a:t>
            </a:r>
          </a:p>
          <a:p>
            <a:pPr algn="ctr"/>
            <a:endParaRPr kumimoji="1" lang="en-US" altLang="zh-CN" sz="3200" dirty="0">
              <a:latin typeface="Calibri" panose="020F0502020204030204"/>
              <a:ea typeface="微软雅黑" panose="020B0503020204020204" charset="-122"/>
              <a:cs typeface="Calibri" panose="020F0502020204030204"/>
            </a:endParaRPr>
          </a:p>
          <a:p>
            <a:pPr algn="ctr"/>
            <a:r>
              <a:rPr kumimoji="1" lang="zh-CN" altLang="en-US" sz="3200" dirty="0">
                <a:latin typeface="Calibri" panose="020F0502020204030204"/>
                <a:ea typeface="微软雅黑" panose="020B0503020204020204" charset="-122"/>
                <a:cs typeface="Calibri" panose="020F0502020204030204"/>
              </a:rPr>
              <a:t>四年教学大纲</a:t>
            </a:r>
            <a:endParaRPr kumimoji="1" lang="zh-CN" altLang="en-US" sz="2800" dirty="0">
              <a:latin typeface="Calibri" panose="020F0502020204030204"/>
              <a:ea typeface="微软雅黑" panose="020B0503020204020204" charset="-122"/>
              <a:cs typeface="Calibri" panose="020F0502020204030204"/>
            </a:endParaRPr>
          </a:p>
        </p:txBody>
      </p:sp>
      <p:pic>
        <p:nvPicPr>
          <p:cNvPr id="3" name="Imagen 2" descr="EAD Curriculum Catalog_October.pdf"/>
          <p:cNvPicPr>
            <a:picLocks noChangeAspect="1"/>
          </p:cNvPicPr>
          <p:nvPr/>
        </p:nvPicPr>
        <p:blipFill rotWithShape="1">
          <a:blip r:embed="rId2" cstate="email">
            <a:extLst>
              <a:ext uri="{28A0092B-C50C-407E-A947-70E740481C1C}">
                <a14:useLocalDpi xmlns:a14="http://schemas.microsoft.com/office/drawing/2010/main"/>
              </a:ext>
            </a:extLst>
          </a:blip>
          <a:srcRect l="6574" t="9016" r="6920" b="18231"/>
          <a:stretch/>
        </p:blipFill>
        <p:spPr>
          <a:xfrm>
            <a:off x="2878671" y="0"/>
            <a:ext cx="5764934" cy="6858001"/>
          </a:xfrm>
          <a:prstGeom prst="rect">
            <a:avLst/>
          </a:prstGeom>
        </p:spPr>
      </p:pic>
      <p:sp>
        <p:nvSpPr>
          <p:cNvPr id="13" name="文本框 22"/>
          <p:cNvSpPr txBox="1"/>
          <p:nvPr/>
        </p:nvSpPr>
        <p:spPr>
          <a:xfrm>
            <a:off x="8643605" y="3011681"/>
            <a:ext cx="3098800" cy="3170099"/>
          </a:xfrm>
          <a:prstGeom prst="rect">
            <a:avLst/>
          </a:prstGeom>
          <a:noFill/>
        </p:spPr>
        <p:txBody>
          <a:bodyPr wrap="square" rtlCol="0">
            <a:spAutoFit/>
          </a:bodyPr>
          <a:lstStyle/>
          <a:p>
            <a:pPr marL="457200" indent="-457200" algn="ctr">
              <a:buFont typeface="Arial"/>
              <a:buChar char="•"/>
            </a:pPr>
            <a:r>
              <a:rPr kumimoji="1" lang="en-CA" sz="2000" dirty="0">
                <a:latin typeface="Calibri" panose="020F0502020204030204"/>
                <a:ea typeface="微软雅黑" panose="020B0503020204020204" charset="-122"/>
                <a:cs typeface="Calibri" panose="020F0502020204030204"/>
              </a:rPr>
              <a:t>15 Core Courses</a:t>
            </a:r>
          </a:p>
          <a:p>
            <a:pPr algn="ctr"/>
            <a:r>
              <a:rPr kumimoji="1" lang="en-CA" sz="2000" dirty="0">
                <a:latin typeface="Calibri" panose="020F0502020204030204"/>
                <a:ea typeface="微软雅黑" panose="020B0503020204020204" charset="-122"/>
                <a:cs typeface="Calibri" panose="020F0502020204030204"/>
              </a:rPr>
              <a:t> </a:t>
            </a:r>
          </a:p>
          <a:p>
            <a:pPr marL="457200" indent="-457200" algn="ctr">
              <a:buFont typeface="Arial"/>
              <a:buChar char="•"/>
            </a:pPr>
            <a:r>
              <a:rPr kumimoji="1" lang="en-CA" sz="2000" dirty="0">
                <a:latin typeface="Calibri" panose="020F0502020204030204"/>
                <a:ea typeface="微软雅黑" panose="020B0503020204020204" charset="-122"/>
                <a:cs typeface="Calibri" panose="020F0502020204030204"/>
              </a:rPr>
              <a:t>6 eco-studio projects</a:t>
            </a:r>
          </a:p>
          <a:p>
            <a:pPr algn="ctr"/>
            <a:endParaRPr kumimoji="1" lang="en-CA" sz="2000" dirty="0">
              <a:latin typeface="Calibri" panose="020F0502020204030204"/>
              <a:ea typeface="微软雅黑" panose="020B0503020204020204" charset="-122"/>
              <a:cs typeface="Calibri" panose="020F0502020204030204"/>
            </a:endParaRPr>
          </a:p>
          <a:p>
            <a:pPr marL="457200" indent="-457200" algn="ctr">
              <a:buFont typeface="Arial"/>
              <a:buChar char="•"/>
            </a:pPr>
            <a:r>
              <a:rPr kumimoji="1" lang="en-CA" sz="2000" dirty="0">
                <a:latin typeface="Calibri" panose="020F0502020204030204"/>
                <a:ea typeface="微软雅黑" panose="020B0503020204020204" charset="-122"/>
                <a:cs typeface="Calibri" panose="020F0502020204030204"/>
              </a:rPr>
              <a:t>4 interdisciplinary workshops</a:t>
            </a:r>
          </a:p>
          <a:p>
            <a:pPr algn="ctr"/>
            <a:endParaRPr kumimoji="1" lang="en-CA" sz="2000" dirty="0">
              <a:latin typeface="Calibri" panose="020F0502020204030204"/>
              <a:ea typeface="微软雅黑" panose="020B0503020204020204" charset="-122"/>
              <a:cs typeface="Calibri" panose="020F0502020204030204"/>
            </a:endParaRPr>
          </a:p>
          <a:p>
            <a:pPr marL="457200" indent="-457200" algn="ctr">
              <a:buFont typeface="Arial"/>
              <a:buChar char="•"/>
            </a:pPr>
            <a:r>
              <a:rPr kumimoji="1" lang="en-CA" sz="2000" dirty="0">
                <a:latin typeface="Calibri" panose="020F0502020204030204"/>
                <a:ea typeface="微软雅黑" panose="020B0503020204020204" charset="-122"/>
                <a:cs typeface="Calibri" panose="020F0502020204030204"/>
              </a:rPr>
              <a:t>1 internship project</a:t>
            </a:r>
          </a:p>
          <a:p>
            <a:pPr algn="ctr"/>
            <a:endParaRPr kumimoji="1" lang="en-CA" sz="2000" dirty="0">
              <a:latin typeface="Calibri" panose="020F0502020204030204"/>
              <a:ea typeface="微软雅黑" panose="020B0503020204020204" charset="-122"/>
              <a:cs typeface="Calibri" panose="020F0502020204030204"/>
            </a:endParaRPr>
          </a:p>
          <a:p>
            <a:pPr marL="457200" indent="-457200" algn="ctr">
              <a:buFont typeface="Arial"/>
              <a:buChar char="•"/>
            </a:pPr>
            <a:r>
              <a:rPr kumimoji="1" lang="en-CA" sz="2000" dirty="0">
                <a:latin typeface="Calibri" panose="020F0502020204030204"/>
                <a:ea typeface="微软雅黑" panose="020B0503020204020204" charset="-122"/>
                <a:cs typeface="Calibri" panose="020F0502020204030204"/>
              </a:rPr>
              <a:t>1 thesis project</a:t>
            </a:r>
            <a:endParaRPr kumimoji="1" lang="zh-CN" altLang="en-US" sz="2000" dirty="0">
              <a:latin typeface="Calibri" panose="020F0502020204030204"/>
              <a:ea typeface="微软雅黑" panose="020B0503020204020204" charset="-122"/>
              <a:cs typeface="Calibri" panose="020F0502020204030204"/>
            </a:endParaRPr>
          </a:p>
        </p:txBody>
      </p:sp>
      <p:pic>
        <p:nvPicPr>
          <p:cNvPr id="9" name="Imagen 3" descr="sd_ed_blk.png">
            <a:extLst>
              <a:ext uri="{FF2B5EF4-FFF2-40B4-BE49-F238E27FC236}">
                <a16:creationId xmlns:a16="http://schemas.microsoft.com/office/drawing/2014/main" id="{0C9E3D12-9E02-F516-1B82-90620A4B4286}"/>
              </a:ext>
            </a:extLst>
          </p:cNvPr>
          <p:cNvPicPr>
            <a:picLocks noChangeAspect="1"/>
          </p:cNvPicPr>
          <p:nvPr/>
        </p:nvPicPr>
        <p:blipFill>
          <a:blip r:embed="rId3" cstate="email">
            <a:extLst>
              <a:ext uri="{28A0092B-C50C-407E-A947-70E740481C1C}">
                <a14:useLocalDpi xmlns:a14="http://schemas.microsoft.com/office/drawing/2010/main"/>
              </a:ext>
            </a:extLst>
          </a:blip>
          <a:srcRect l="18002" t="18415" r="26711" b="26817"/>
          <a:stretch/>
        </p:blipFill>
        <p:spPr>
          <a:xfrm>
            <a:off x="228059" y="94819"/>
            <a:ext cx="2357232" cy="1650999"/>
          </a:xfrm>
          <a:prstGeom prst="rect">
            <a:avLst/>
          </a:prstGeom>
        </p:spPr>
      </p:pic>
      <p:sp>
        <p:nvSpPr>
          <p:cNvPr id="11" name="文本框 22">
            <a:extLst>
              <a:ext uri="{FF2B5EF4-FFF2-40B4-BE49-F238E27FC236}">
                <a16:creationId xmlns:a16="http://schemas.microsoft.com/office/drawing/2014/main" id="{BAC80B03-765F-25F0-2708-47B485F3C66E}"/>
              </a:ext>
            </a:extLst>
          </p:cNvPr>
          <p:cNvSpPr txBox="1"/>
          <p:nvPr/>
        </p:nvSpPr>
        <p:spPr>
          <a:xfrm>
            <a:off x="357922"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2"/>
          <p:cNvSpPr txBox="1"/>
          <p:nvPr/>
        </p:nvSpPr>
        <p:spPr>
          <a:xfrm>
            <a:off x="4534896" y="6447675"/>
            <a:ext cx="3339099" cy="461665"/>
          </a:xfrm>
          <a:prstGeom prst="rect">
            <a:avLst/>
          </a:prstGeom>
          <a:noFill/>
        </p:spPr>
        <p:txBody>
          <a:bodyPr wrap="square" rtlCol="0">
            <a:spAutoFit/>
          </a:bodyPr>
          <a:lstStyle/>
          <a:p>
            <a:pPr algn="ctr"/>
            <a:r>
              <a:rPr kumimoji="1" lang="en-US" altLang="zh-CN" sz="2400" b="1" dirty="0">
                <a:solidFill>
                  <a:srgbClr val="70AD47"/>
                </a:solidFill>
                <a:latin typeface="Calibri" panose="020F0502020204030204"/>
                <a:ea typeface="微软雅黑" panose="020B0503020204020204" charset="-122"/>
                <a:cs typeface="Calibri" panose="020F0502020204030204"/>
              </a:rPr>
              <a:t>TEACHING PHILOSOPHY</a:t>
            </a:r>
            <a:endParaRPr kumimoji="1" lang="zh-CN" altLang="en-US" sz="2000" b="1" dirty="0">
              <a:solidFill>
                <a:srgbClr val="70AD47"/>
              </a:solidFill>
              <a:latin typeface="Calibri" panose="020F0502020204030204"/>
              <a:ea typeface="微软雅黑" panose="020B0503020204020204" charset="-122"/>
              <a:cs typeface="Calibri" panose="020F0502020204030204"/>
            </a:endParaRPr>
          </a:p>
        </p:txBody>
      </p:sp>
      <p:sp>
        <p:nvSpPr>
          <p:cNvPr id="9" name="矩形 1"/>
          <p:cNvSpPr>
            <a:spLocks noChangeArrowheads="1"/>
          </p:cNvSpPr>
          <p:nvPr/>
        </p:nvSpPr>
        <p:spPr bwMode="auto">
          <a:xfrm>
            <a:off x="1836342" y="6446597"/>
            <a:ext cx="2804381" cy="461665"/>
          </a:xfrm>
          <a:prstGeom prst="rect">
            <a:avLst/>
          </a:prstGeom>
          <a:noFill/>
        </p:spPr>
        <p:txBody>
          <a:bodyPr wrap="square" rtlCol="0">
            <a:spAutoFit/>
          </a:bodyPr>
          <a:lstStyle/>
          <a:p>
            <a:pPr algn="ctr"/>
            <a:r>
              <a:rPr kumimoji="1" lang="zh-CN" altLang="en-US" sz="2400" b="1" dirty="0">
                <a:solidFill>
                  <a:srgbClr val="70AD47"/>
                </a:solidFill>
                <a:latin typeface="Calibri" panose="020F0502020204030204"/>
                <a:ea typeface="微软雅黑" panose="020B0503020204020204" charset="-122"/>
                <a:cs typeface="Calibri" panose="020F0502020204030204"/>
              </a:rPr>
              <a:t>教育理念</a:t>
            </a:r>
            <a:endParaRPr kumimoji="1" lang="en-US" altLang="zh-CN" sz="2400" b="1" dirty="0">
              <a:solidFill>
                <a:srgbClr val="70AD47"/>
              </a:solidFill>
              <a:latin typeface="Calibri" panose="020F0502020204030204"/>
              <a:ea typeface="微软雅黑" panose="020B0503020204020204" charset="-122"/>
              <a:cs typeface="Calibri" panose="020F0502020204030204"/>
            </a:endParaRPr>
          </a:p>
        </p:txBody>
      </p:sp>
      <p:grpSp>
        <p:nvGrpSpPr>
          <p:cNvPr id="38" name="Group 19"/>
          <p:cNvGrpSpPr/>
          <p:nvPr/>
        </p:nvGrpSpPr>
        <p:grpSpPr bwMode="auto">
          <a:xfrm>
            <a:off x="2648981" y="27679"/>
            <a:ext cx="6192788" cy="751563"/>
            <a:chOff x="0" y="0"/>
            <a:chExt cx="6168" cy="797"/>
          </a:xfrm>
        </p:grpSpPr>
        <p:sp>
          <p:nvSpPr>
            <p:cNvPr id="39" name="Rectangle 17"/>
            <p:cNvSpPr/>
            <p:nvPr/>
          </p:nvSpPr>
          <p:spPr bwMode="auto">
            <a:xfrm>
              <a:off x="0" y="0"/>
              <a:ext cx="6168" cy="392"/>
            </a:xfrm>
            <a:prstGeom prst="rect">
              <a:avLst/>
            </a:prstGeom>
            <a:noFill/>
            <a:ln>
              <a:noFill/>
            </a:ln>
          </p:spPr>
          <p:txBody>
            <a:bodyPr lIns="0" tIns="0" rIns="457200" bIns="0" anchor="ctr"/>
            <a:lstStyle>
              <a:lvl1pPr eaLnBrk="0" hangingPunct="0">
                <a:defRPr sz="4200">
                  <a:solidFill>
                    <a:srgbClr val="000000"/>
                  </a:solidFill>
                  <a:latin typeface="Gill Sans" charset="0"/>
                  <a:ea typeface="Heiti SC Light" charset="0"/>
                  <a:cs typeface="Heiti SC Light" charset="0"/>
                  <a:sym typeface="Gill Sans" charset="0"/>
                </a:defRPr>
              </a:lvl1pPr>
              <a:lvl2pPr marL="742950" indent="-285750" eaLnBrk="0" hangingPunct="0">
                <a:defRPr sz="4200">
                  <a:solidFill>
                    <a:srgbClr val="000000"/>
                  </a:solidFill>
                  <a:latin typeface="Gill Sans" charset="0"/>
                  <a:ea typeface="Heiti SC Light" charset="0"/>
                  <a:cs typeface="Heiti SC Light" charset="0"/>
                  <a:sym typeface="Gill Sans" charset="0"/>
                </a:defRPr>
              </a:lvl2pPr>
              <a:lvl3pPr marL="1143000" indent="-228600" eaLnBrk="0" hangingPunct="0">
                <a:defRPr sz="4200">
                  <a:solidFill>
                    <a:srgbClr val="000000"/>
                  </a:solidFill>
                  <a:latin typeface="Gill Sans" charset="0"/>
                  <a:ea typeface="Heiti SC Light" charset="0"/>
                  <a:cs typeface="Heiti SC Light" charset="0"/>
                  <a:sym typeface="Gill Sans" charset="0"/>
                </a:defRPr>
              </a:lvl3pPr>
              <a:lvl4pPr marL="1600200" indent="-228600" eaLnBrk="0" hangingPunct="0">
                <a:defRPr sz="4200">
                  <a:solidFill>
                    <a:srgbClr val="000000"/>
                  </a:solidFill>
                  <a:latin typeface="Gill Sans" charset="0"/>
                  <a:ea typeface="Heiti SC Light" charset="0"/>
                  <a:cs typeface="Heiti SC Light" charset="0"/>
                  <a:sym typeface="Gill Sans" charset="0"/>
                </a:defRPr>
              </a:lvl4pPr>
              <a:lvl5pPr marL="2057400" indent="-228600" eaLnBrk="0" hangingPunct="0">
                <a:defRPr sz="4200">
                  <a:solidFill>
                    <a:srgbClr val="000000"/>
                  </a:solidFill>
                  <a:latin typeface="Gill Sans" charset="0"/>
                  <a:ea typeface="Heiti SC Light" charset="0"/>
                  <a:cs typeface="Heiti SC Light"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Heiti SC Light" charset="0"/>
                  <a:cs typeface="Heiti SC Light"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Heiti SC Light" charset="0"/>
                  <a:cs typeface="Heiti SC Light"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Heiti SC Light" charset="0"/>
                  <a:cs typeface="Heiti SC Light"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Heiti SC Light" charset="0"/>
                  <a:cs typeface="Heiti SC Light" charset="0"/>
                  <a:sym typeface="Gill Sans" charset="0"/>
                </a:defRPr>
              </a:lvl9pPr>
            </a:lstStyle>
            <a:p>
              <a:pPr algn="l" eaLnBrk="1" hangingPunct="1">
                <a:defRPr/>
              </a:pPr>
              <a:r>
                <a:rPr lang="en-US" altLang="zh-CN" sz="2000" dirty="0">
                  <a:solidFill>
                    <a:schemeClr val="tx1"/>
                  </a:solidFill>
                  <a:latin typeface="Arial Italic" charset="0"/>
                  <a:ea typeface="宋体" panose="02010600030101010101" pitchFamily="2" charset="-122"/>
                  <a:cs typeface="Arial Italic" charset="0"/>
                  <a:sym typeface="Arial Italic" charset="0"/>
                </a:rPr>
                <a:t>Content coordination across each semester</a:t>
              </a:r>
            </a:p>
          </p:txBody>
        </p:sp>
        <p:sp>
          <p:nvSpPr>
            <p:cNvPr id="40" name="Rectangle 18"/>
            <p:cNvSpPr/>
            <p:nvPr/>
          </p:nvSpPr>
          <p:spPr bwMode="auto">
            <a:xfrm>
              <a:off x="0" y="405"/>
              <a:ext cx="5040" cy="392"/>
            </a:xfrm>
            <a:prstGeom prst="rect">
              <a:avLst/>
            </a:prstGeom>
            <a:noFill/>
            <a:ln>
              <a:noFill/>
            </a:ln>
          </p:spPr>
          <p:txBody>
            <a:bodyPr lIns="0" tIns="0" rIns="457200" bIns="0" anchor="ctr"/>
            <a:lstStyle/>
            <a:p>
              <a:pPr algn="l"/>
              <a:r>
                <a:rPr lang="zh-CN" altLang="en-US" sz="2000" dirty="0">
                  <a:latin typeface="Arial Bold Italic" charset="0"/>
                  <a:ea typeface="宋体" panose="02010600030101010101" pitchFamily="2" charset="-122"/>
                  <a:cs typeface="宋体" panose="02010600030101010101" pitchFamily="2" charset="-122"/>
                  <a:sym typeface="Arial Bold Italic" charset="0"/>
                </a:rPr>
                <a:t>每学期课程内容相互协调</a:t>
              </a:r>
            </a:p>
          </p:txBody>
        </p:sp>
      </p:grpSp>
      <p:pic>
        <p:nvPicPr>
          <p:cNvPr id="4" name="Imagen 3" descr="CU.pdf"/>
          <p:cNvPicPr>
            <a:picLocks noChangeAspect="1"/>
          </p:cNvPicPr>
          <p:nvPr/>
        </p:nvPicPr>
        <p:blipFill rotWithShape="1">
          <a:blip r:embed="rId2" cstate="email">
            <a:extLst>
              <a:ext uri="{28A0092B-C50C-407E-A947-70E740481C1C}">
                <a14:useLocalDpi xmlns:a14="http://schemas.microsoft.com/office/drawing/2010/main"/>
              </a:ext>
            </a:extLst>
          </a:blip>
          <a:srcRect l="24189" r="26501" b="5514"/>
          <a:stretch/>
        </p:blipFill>
        <p:spPr>
          <a:xfrm>
            <a:off x="8124887" y="-224087"/>
            <a:ext cx="2633584" cy="7137961"/>
          </a:xfrm>
          <a:prstGeom prst="rect">
            <a:avLst/>
          </a:prstGeom>
        </p:spPr>
      </p:pic>
      <p:pic>
        <p:nvPicPr>
          <p:cNvPr id="5" name="Imagen 4" descr="CU 1.pdf"/>
          <p:cNvPicPr>
            <a:picLocks noChangeAspect="1"/>
          </p:cNvPicPr>
          <p:nvPr/>
        </p:nvPicPr>
        <p:blipFill rotWithShape="1">
          <a:blip r:embed="rId3" cstate="email">
            <a:extLst>
              <a:ext uri="{28A0092B-C50C-407E-A947-70E740481C1C}">
                <a14:useLocalDpi xmlns:a14="http://schemas.microsoft.com/office/drawing/2010/main"/>
              </a:ext>
            </a:extLst>
          </a:blip>
          <a:srcRect t="8872" b="26208"/>
          <a:stretch/>
        </p:blipFill>
        <p:spPr>
          <a:xfrm>
            <a:off x="2115693" y="690934"/>
            <a:ext cx="6192788" cy="5686769"/>
          </a:xfrm>
          <a:prstGeom prst="rect">
            <a:avLst/>
          </a:prstGeom>
        </p:spPr>
      </p:pic>
      <p:sp>
        <p:nvSpPr>
          <p:cNvPr id="10" name="Flecha arriba y abajo 9"/>
          <p:cNvSpPr/>
          <p:nvPr/>
        </p:nvSpPr>
        <p:spPr>
          <a:xfrm>
            <a:off x="8554478" y="1269827"/>
            <a:ext cx="354880" cy="5301704"/>
          </a:xfrm>
          <a:prstGeom prst="upDownArrow">
            <a:avLst/>
          </a:prstGeom>
          <a:solidFill>
            <a:schemeClr val="accent6">
              <a:lumMod val="50000"/>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Flecha izquierda y derecha 10"/>
          <p:cNvSpPr/>
          <p:nvPr/>
        </p:nvSpPr>
        <p:spPr>
          <a:xfrm rot="20798008">
            <a:off x="8520909" y="3197637"/>
            <a:ext cx="1837281" cy="349221"/>
          </a:xfrm>
          <a:prstGeom prst="leftRightArrow">
            <a:avLst/>
          </a:prstGeom>
          <a:solidFill>
            <a:schemeClr val="accent6">
              <a:lumMod val="50000"/>
              <a:alpha val="7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Flecha izquierda y derecha 21"/>
          <p:cNvSpPr/>
          <p:nvPr/>
        </p:nvSpPr>
        <p:spPr>
          <a:xfrm rot="20739218">
            <a:off x="8450778" y="2236291"/>
            <a:ext cx="2708372" cy="391739"/>
          </a:xfrm>
          <a:prstGeom prst="leftRightArrow">
            <a:avLst/>
          </a:prstGeom>
          <a:solidFill>
            <a:schemeClr val="accent6">
              <a:lumMod val="50000"/>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Flecha izquierda y derecha 22"/>
          <p:cNvSpPr/>
          <p:nvPr/>
        </p:nvSpPr>
        <p:spPr>
          <a:xfrm rot="20739218">
            <a:off x="8491110" y="1623060"/>
            <a:ext cx="2708372" cy="391739"/>
          </a:xfrm>
          <a:prstGeom prst="leftRightArrow">
            <a:avLst/>
          </a:prstGeom>
          <a:solidFill>
            <a:schemeClr val="accent6">
              <a:lumMod val="50000"/>
              <a:alpha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Flecha arriba y abajo 23"/>
          <p:cNvSpPr/>
          <p:nvPr/>
        </p:nvSpPr>
        <p:spPr>
          <a:xfrm>
            <a:off x="9267216" y="971044"/>
            <a:ext cx="389259" cy="5642536"/>
          </a:xfrm>
          <a:prstGeom prst="upDownArrow">
            <a:avLst/>
          </a:prstGeom>
          <a:solidFill>
            <a:schemeClr val="accent6">
              <a:lumMod val="50000"/>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Flecha arriba y abajo 24"/>
          <p:cNvSpPr/>
          <p:nvPr/>
        </p:nvSpPr>
        <p:spPr>
          <a:xfrm>
            <a:off x="10129376" y="656597"/>
            <a:ext cx="394648" cy="5141813"/>
          </a:xfrm>
          <a:prstGeom prst="upDownArrow">
            <a:avLst/>
          </a:prstGeom>
          <a:solidFill>
            <a:schemeClr val="accent6">
              <a:lumMod val="50000"/>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Imagen 3" descr="sd_ed_blk.png">
            <a:extLst>
              <a:ext uri="{FF2B5EF4-FFF2-40B4-BE49-F238E27FC236}">
                <a16:creationId xmlns:a16="http://schemas.microsoft.com/office/drawing/2014/main" id="{29709DB0-A8F9-633F-9635-75CEAAE98090}"/>
              </a:ext>
            </a:extLst>
          </p:cNvPr>
          <p:cNvPicPr>
            <a:picLocks noChangeAspect="1"/>
          </p:cNvPicPr>
          <p:nvPr/>
        </p:nvPicPr>
        <p:blipFill>
          <a:blip r:embed="rId4" cstate="email">
            <a:extLst>
              <a:ext uri="{28A0092B-C50C-407E-A947-70E740481C1C}">
                <a14:useLocalDpi xmlns:a14="http://schemas.microsoft.com/office/drawing/2010/main"/>
              </a:ext>
            </a:extLst>
          </a:blip>
          <a:srcRect l="18002" t="18415" r="26711" b="26817"/>
          <a:stretch/>
        </p:blipFill>
        <p:spPr>
          <a:xfrm>
            <a:off x="185722" y="115986"/>
            <a:ext cx="2357232" cy="1650999"/>
          </a:xfrm>
          <a:prstGeom prst="rect">
            <a:avLst/>
          </a:prstGeom>
        </p:spPr>
      </p:pic>
      <p:sp>
        <p:nvSpPr>
          <p:cNvPr id="7" name="文本框 22">
            <a:extLst>
              <a:ext uri="{FF2B5EF4-FFF2-40B4-BE49-F238E27FC236}">
                <a16:creationId xmlns:a16="http://schemas.microsoft.com/office/drawing/2014/main" id="{317E824C-C825-CC0C-6BCB-E7D35E39113B}"/>
              </a:ext>
            </a:extLst>
          </p:cNvPr>
          <p:cNvSpPr txBox="1"/>
          <p:nvPr/>
        </p:nvSpPr>
        <p:spPr>
          <a:xfrm>
            <a:off x="230921" y="1719422"/>
            <a:ext cx="2291070" cy="504753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Shanghai Institute of Visual Arts</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China</a:t>
            </a: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2017-2021</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Senior Lecturer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Academic coordinator</a:t>
            </a:r>
          </a:p>
          <a:p>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a:p>
            <a:r>
              <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rPr>
              <a:t>Courses:</a:t>
            </a:r>
          </a:p>
          <a:p>
            <a:r>
              <a:rPr lang="en-US" sz="1400" b="0" i="0" dirty="0">
                <a:solidFill>
                  <a:srgbClr val="0070C0"/>
                </a:solidFill>
                <a:effectLst/>
                <a:latin typeface="Bahnschrift" panose="020B0502040204020203" pitchFamily="34" charset="0"/>
              </a:rPr>
              <a:t>1) Ecological Studio VII-</a:t>
            </a:r>
            <a:r>
              <a:rPr lang="en-US" sz="1400" b="0" i="1" dirty="0">
                <a:solidFill>
                  <a:srgbClr val="0070C0"/>
                </a:solidFill>
                <a:effectLst/>
                <a:latin typeface="Bahnschrift" panose="020B0502040204020203" pitchFamily="34" charset="0"/>
              </a:rPr>
              <a:t>Ecological Restoration &amp; Public Space,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2) Urban Mobility and Architecture,</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3) Ecological Infrastructures in Rural &amp; Urban Contexts,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4) Thesis Project Principles</a:t>
            </a:r>
            <a:endParaRPr lang="en-US" sz="1400" dirty="0">
              <a:solidFill>
                <a:srgbClr val="0070C0"/>
              </a:solidFill>
              <a:effectLst/>
              <a:latin typeface="Bahnschrift" panose="020B0502040204020203" pitchFamily="34" charset="0"/>
            </a:endParaRPr>
          </a:p>
          <a:p>
            <a:r>
              <a:rPr lang="en-US" sz="1400" b="0" i="0" dirty="0">
                <a:solidFill>
                  <a:srgbClr val="0070C0"/>
                </a:solidFill>
                <a:effectLst/>
                <a:latin typeface="Bahnschrift" panose="020B0502040204020203" pitchFamily="34" charset="0"/>
              </a:rPr>
              <a:t>5) Thesis Project Completion</a:t>
            </a:r>
            <a:endParaRPr kumimoji="1" lang="en-US" altLang="zh-CN" sz="1400" b="1" dirty="0">
              <a:solidFill>
                <a:srgbClr val="0070C0"/>
              </a:solidFill>
              <a:latin typeface="Bahnschrift" panose="020B0502040204020203" pitchFamily="34" charset="0"/>
              <a:ea typeface="微软雅黑" panose="020B0503020204020204" charset="-122"/>
              <a:cs typeface="Calibri" panose="020F0502020204030204"/>
            </a:endParaRPr>
          </a:p>
        </p:txBody>
      </p:sp>
    </p:spTree>
    <p:extLst>
      <p:ext uri="{BB962C8B-B14F-4D97-AF65-F5344CB8AC3E}">
        <p14:creationId xmlns:p14="http://schemas.microsoft.com/office/powerpoint/2010/main" val="1857287942"/>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1654</TotalTime>
  <Words>1648</Words>
  <Application>Microsoft Office PowerPoint</Application>
  <PresentationFormat>Widescreen</PresentationFormat>
  <Paragraphs>338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detao02</dc:creator>
  <cp:keywords/>
  <dc:description/>
  <cp:lastModifiedBy>Ernesto Valero Thomas</cp:lastModifiedBy>
  <cp:revision>1146</cp:revision>
  <cp:lastPrinted>2019-10-16T03:21:55Z</cp:lastPrinted>
  <dcterms:created xsi:type="dcterms:W3CDTF">2016-06-25T05:14:00Z</dcterms:created>
  <dcterms:modified xsi:type="dcterms:W3CDTF">2025-02-26T21:48:07Z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5719308</vt:lpwstr>
  </property>
  <property fmtid="{D5CDD505-2E9C-101B-9397-08002B2CF9AE}" pid="3" name="NXPowerLiteSettings">
    <vt:lpwstr>F7000400038000</vt:lpwstr>
  </property>
  <property fmtid="{D5CDD505-2E9C-101B-9397-08002B2CF9AE}" pid="4" name="NXPowerLiteVersion">
    <vt:lpwstr>D7.0.2</vt:lpwstr>
  </property>
  <property fmtid="{D5CDD505-2E9C-101B-9397-08002B2CF9AE}" pid="5" name="KSOProductBuildVer">
    <vt:lpwstr>2052-10.1.0.7346</vt:lpwstr>
  </property>
</Properties>
</file>